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391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session covers what the ITC Grant Program exists to do, who can apply, and — the part people get wrong most often — which costs the grant will and will not pay for.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money is self-funding: tourism pays for tourism promotion. That circularity is the argument for the program, and it explains why the Council cares so much about overnight stays — an overnight stay is what generates the tax.</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about not supplementing operating costs is the one that trips up chambers of commerce. If an activity is something you would do anyway with your regular budget, it is not what this grant is for.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priorities are not decoration — the Council weighs proposals against them. Coordination and innovation are explicit scoring criteria in the application review.</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Applications open in early February and close in late March for pre-evaluation. Applicants are strongly encouraged to present to the Council at the May meeting — those who don't present may not be considered.</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Advertising should have a call to action for an audience at least a two-hour drive time away, or a strong overnight stay component in the messaging. Also consider timing: will attendees actually need to stay the night?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room through each category briefly. The detail on limits comes on the next slide — most categories carry a cap or a once-per-cycle restriction that people don't discover until they're denied.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ICORT and the annual Grant Summit are the exception on training travel — registration and travel are both reimbursable for those two. For the national conferences, travel can still be used as cash match.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grant-writing exclusion covers staff time as well as a contractor's fee. Travel to grant presentations and grant award events is also excluded elsewhere in the handbook.</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Website hosting, trade show registration, and annual subscriptions have narrow advance-payment exceptions. Everything else prepaid is a denial.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is the single most useful page in the handbook for budget planning. Before writing a cost off entirely, check whether it can carry weight as match instead.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ad approval email — it is required documentation when you submit the RFF for that placement. Collateral also has a design requirement: the word Idaho must appear prominently on the front, and the logo alone doesn't satisfy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Tourism-marketing costs that aren't reimbursed can often be claimed as cash match instead — including overhead you never submitted, at your apportioned rate.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this. An email before spending costs nothing; a denied reimbursement after the fact costs the whole amount. Ad preapproval in particular is strongly recommended for anything carrying the logo.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deck covers what a new grant administrator needs in the first few weeks: where the money comes from, how reimbursement works, what cash match is, what to document, and the deadlines that matter. Everything here traces back to the ITC Guideline Handbook.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 tax applies to all lodging stays statewide. Idaho's 44 counties are grouped into 7 regions. Your regional Council member distributes your region's collections. This is why documentation matters so much — it is public money.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Program Manager is your everyday contact — RFFs, ad approvals, questions about whether a cost is eligible. Email grants@commerce.idaho.gov. The Grant Administrator handles extensions and corrective action plans. The Council makes funding decisions and approves changes of 10% or more.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surprise for new administrators: there is no advance. Your board should understand the cash flow implications before accepting the award. Also note the training requirement — funds will not be released until the appointed grant manager completes administrative training.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terms overlap and audits take time, an organization can have up to three concurrent ITC grants. Keep separate files for each. Trouble on one affects all of them.</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 is a floor, not a target. Match must align with the purpose of the grant. If a cost is allowable for reimbursement, it is allowable as match — and if it isn't, it isn't.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In-kind is the single most common mistake. Donated ad space, volunteer hours, a free meeting room — none of it is cash match, no matter how real the value. No money moved, so it doesn't count.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Verifiable proof of payment is specifically required for cash match, admin wages, and overhead. For everything else, keep it on file — the Program Manager can ask for it at any time.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items are dropped from an RFF for missing documentation, you can resubmit them on a later RFF. But repeated errors get the whole RFF returned, and that delays everything.</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quarterly report covers progress on the plan, remaining activity, difficulties and what you did about them, changes to the plan, website usage statistics, and a budget update. Timeliness and quality both count toward Good Standing at closeout.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this slowly. The two exceptions are narrow: under 10% of the admin award moved to marketing, or under 10% of the marketing award moved between marketing sub-categories — and only if it aligns with the approved scope and isn't a sponsorship. Everything else needs an amendment.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Sole source is extremely rare and needs written approval from the Grant Administrator before you sign anything. Same for procurement exemptions — approval must be in place before the purchase, not after.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Overhead means indirect costs — rent, utilities, licenses, accounting fees, legal counsel, basic office supplies, payroll services. You must track administrator time: day, hours, pay rate, and duties. An approved letterhead letter stating percentage of time is an alternative, but you still track.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expensive mistake a new administrator can make. An unapproved ad without proper credit may still be usable as cash match, but it will not be reimbursed.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Department arranges and pays for the audit. An audit finding can put funds on hold across all your concurrent awards until the Grant Administrator decides how serious it is. Most findings lead to a corrective action plan, which must be approved at your board level.</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group which of these they have already run into. The first three account for most returned RFFs.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documentation habit. Administrators who collect proof of payment at the moment they pay never have to reconstruct it a year later under audit.</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reinforcing that asking early is always cheaper than fixing later. The Program Manager would rather answer a question than return an RFF.</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1417320"/>
            <a:ext cx="10908792" cy="274320"/>
          </a:xfrm>
          <a:prstGeom prst="rect">
            <a:avLst/>
          </a:prstGeom>
          <a:noFill/>
          <a:ln/>
        </p:spPr>
        <p:txBody>
          <a:bodyPr wrap="square" lIns="0" tIns="0" rIns="0" bIns="0" rtlCol="0" anchor="ctr"/>
          <a:lstStyle/>
          <a:p>
            <a:pPr marL="0" indent="0">
              <a:buNone/>
            </a:pPr>
            <a:r>
              <a:rPr lang="en-US" sz="1100" b="1" kern="0" spc="220" dirty="0">
                <a:solidFill>
                  <a:srgbClr val="939598"/>
                </a:solidFill>
                <a:latin typeface="Montserrat" pitchFamily="34" charset="0"/>
                <a:ea typeface="Montserrat" pitchFamily="34" charset="-122"/>
                <a:cs typeface="Montserrat" pitchFamily="34" charset="-120"/>
              </a:rPr>
              <a:t>IDAHO REGIONAL TRAVEL AND CONVENTION GRANT PROGRAM</a:t>
            </a:r>
            <a:endParaRPr lang="en-US" sz="1100" dirty="0"/>
          </a:p>
        </p:txBody>
      </p:sp>
      <p:sp>
        <p:nvSpPr>
          <p:cNvPr id="3" name="Text 1"/>
          <p:cNvSpPr/>
          <p:nvPr/>
        </p:nvSpPr>
        <p:spPr>
          <a:xfrm>
            <a:off x="640080" y="1874520"/>
            <a:ext cx="10908792" cy="777240"/>
          </a:xfrm>
          <a:prstGeom prst="rect">
            <a:avLst/>
          </a:prstGeom>
          <a:noFill/>
          <a:ln/>
        </p:spPr>
        <p:txBody>
          <a:bodyPr wrap="square" lIns="0" tIns="0" rIns="0" bIns="0" rtlCol="0" anchor="ctr"/>
          <a:lstStyle/>
          <a:p>
            <a:pPr marL="0" indent="0">
              <a:buNone/>
            </a:pPr>
            <a:r>
              <a:rPr lang="en-US" sz="5200" b="1" dirty="0">
                <a:solidFill>
                  <a:srgbClr val="231F20"/>
                </a:solidFill>
                <a:latin typeface="Playfair Display" pitchFamily="34" charset="0"/>
                <a:ea typeface="Playfair Display" pitchFamily="34" charset="-122"/>
                <a:cs typeface="Playfair Display" pitchFamily="34" charset="-120"/>
              </a:rPr>
              <a:t>The ITC Grant</a:t>
            </a:r>
            <a:endParaRPr lang="en-US" sz="5200" dirty="0"/>
          </a:p>
        </p:txBody>
      </p:sp>
      <p:sp>
        <p:nvSpPr>
          <p:cNvPr id="4" name="Text 2"/>
          <p:cNvSpPr/>
          <p:nvPr/>
        </p:nvSpPr>
        <p:spPr>
          <a:xfrm>
            <a:off x="640080" y="2606040"/>
            <a:ext cx="10908792" cy="868680"/>
          </a:xfrm>
          <a:prstGeom prst="rect">
            <a:avLst/>
          </a:prstGeom>
          <a:noFill/>
          <a:ln/>
        </p:spPr>
        <p:txBody>
          <a:bodyPr wrap="square" lIns="0" tIns="0" rIns="0" bIns="0" rtlCol="0" anchor="ctr"/>
          <a:lstStyle/>
          <a:p>
            <a:pPr marL="0" indent="0">
              <a:buNone/>
            </a:pPr>
            <a:r>
              <a:rPr lang="en-US" sz="6200" b="1" dirty="0">
                <a:solidFill>
                  <a:srgbClr val="325454"/>
                </a:solidFill>
                <a:latin typeface="Playfair Display" pitchFamily="34" charset="0"/>
                <a:ea typeface="Playfair Display" pitchFamily="34" charset="-122"/>
                <a:cs typeface="Playfair Display" pitchFamily="34" charset="-120"/>
              </a:rPr>
              <a:t>program &amp; purpose</a:t>
            </a:r>
            <a:endParaRPr lang="en-US" sz="6200" dirty="0"/>
          </a:p>
        </p:txBody>
      </p:sp>
      <p:sp>
        <p:nvSpPr>
          <p:cNvPr id="5" name="Shape 3"/>
          <p:cNvSpPr/>
          <p:nvPr/>
        </p:nvSpPr>
        <p:spPr>
          <a:xfrm>
            <a:off x="640080" y="3675888"/>
            <a:ext cx="10908792" cy="0"/>
          </a:xfrm>
          <a:prstGeom prst="line">
            <a:avLst/>
          </a:prstGeom>
          <a:noFill/>
          <a:ln w="12700">
            <a:solidFill>
              <a:srgbClr val="231F20"/>
            </a:solidFill>
            <a:prstDash val="solid"/>
          </a:ln>
        </p:spPr>
        <p:txBody>
          <a:bodyPr/>
          <a:lstStyle/>
          <a:p>
            <a:endParaRPr lang="en-US"/>
          </a:p>
        </p:txBody>
      </p:sp>
      <p:sp>
        <p:nvSpPr>
          <p:cNvPr id="6" name="Shape 4"/>
          <p:cNvSpPr/>
          <p:nvPr/>
        </p:nvSpPr>
        <p:spPr>
          <a:xfrm>
            <a:off x="640080" y="3730752"/>
            <a:ext cx="10908792" cy="0"/>
          </a:xfrm>
          <a:prstGeom prst="line">
            <a:avLst/>
          </a:prstGeom>
          <a:noFill/>
          <a:ln w="12700">
            <a:solidFill>
              <a:srgbClr val="231F20"/>
            </a:solidFill>
            <a:prstDash val="solid"/>
          </a:ln>
        </p:spPr>
        <p:txBody>
          <a:bodyPr/>
          <a:lstStyle/>
          <a:p>
            <a:endParaRPr lang="en-US"/>
          </a:p>
        </p:txBody>
      </p:sp>
      <p:sp>
        <p:nvSpPr>
          <p:cNvPr id="7" name="Text 5"/>
          <p:cNvSpPr/>
          <p:nvPr/>
        </p:nvSpPr>
        <p:spPr>
          <a:xfrm>
            <a:off x="640080" y="3913632"/>
            <a:ext cx="8229600" cy="365760"/>
          </a:xfrm>
          <a:prstGeom prst="rect">
            <a:avLst/>
          </a:prstGeom>
          <a:noFill/>
          <a:ln/>
        </p:spPr>
        <p:txBody>
          <a:bodyPr wrap="square" lIns="0" tIns="0" rIns="0" bIns="0" rtlCol="0" anchor="ctr"/>
          <a:lstStyle/>
          <a:p>
            <a:pPr marL="0" indent="0">
              <a:buNone/>
            </a:pPr>
            <a:r>
              <a:rPr lang="en-US" sz="1500" dirty="0">
                <a:solidFill>
                  <a:srgbClr val="231F20"/>
                </a:solidFill>
                <a:latin typeface="Montserrat" pitchFamily="34" charset="0"/>
                <a:ea typeface="Montserrat" pitchFamily="34" charset="-122"/>
                <a:cs typeface="Montserrat" pitchFamily="34" charset="-120"/>
              </a:rPr>
              <a:t>The program, its purpose, and which costs qualify</a:t>
            </a:r>
            <a:endParaRPr lang="en-US" sz="1500" dirty="0"/>
          </a:p>
        </p:txBody>
      </p:sp>
      <p:sp>
        <p:nvSpPr>
          <p:cNvPr id="8" name="Text 6"/>
          <p:cNvSpPr/>
          <p:nvPr/>
        </p:nvSpPr>
        <p:spPr>
          <a:xfrm>
            <a:off x="640080" y="6035040"/>
            <a:ext cx="7315200" cy="274320"/>
          </a:xfrm>
          <a:prstGeom prst="rect">
            <a:avLst/>
          </a:prstGeom>
          <a:noFill/>
          <a:ln/>
        </p:spPr>
        <p:txBody>
          <a:bodyPr wrap="square" lIns="0" tIns="0" rIns="0" bIns="0" rtlCol="0" anchor="ctr"/>
          <a:lstStyle/>
          <a:p>
            <a:pPr marL="0" indent="0">
              <a:buNone/>
            </a:pPr>
            <a:r>
              <a:rPr lang="en-US" sz="1000" dirty="0">
                <a:solidFill>
                  <a:srgbClr val="939598"/>
                </a:solidFill>
                <a:latin typeface="Montserrat" pitchFamily="34" charset="0"/>
                <a:ea typeface="Montserrat" pitchFamily="34" charset="-122"/>
                <a:cs typeface="Montserrat" pitchFamily="34" charset="-120"/>
              </a:rPr>
              <a:t>Built from the ITC Guideline Handbook, updated 07/30/2026</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476756" cy="256032"/>
          </a:xfrm>
          <a:prstGeom prst="rect">
            <a:avLst/>
          </a:prstGeom>
          <a:solidFill>
            <a:srgbClr val="325454"/>
          </a:solidFill>
          <a:ln/>
        </p:spPr>
        <p:txBody>
          <a:bodyPr/>
          <a:lstStyle/>
          <a:p>
            <a:endParaRPr lang="en-US"/>
          </a:p>
        </p:txBody>
      </p:sp>
      <p:sp>
        <p:nvSpPr>
          <p:cNvPr id="3" name="Text 1"/>
          <p:cNvSpPr/>
          <p:nvPr/>
        </p:nvSpPr>
        <p:spPr>
          <a:xfrm>
            <a:off x="640080" y="438912"/>
            <a:ext cx="1476756"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THE PROGRAM</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Visitors fund it. Regions spend it.</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The Legislature created this program in 1982. Every dollar starts as a tax a traveler paid on a place to sleep in Idaho.</a:t>
            </a:r>
            <a:endParaRPr lang="en-US" sz="1300" dirty="0"/>
          </a:p>
        </p:txBody>
      </p:sp>
      <p:sp>
        <p:nvSpPr>
          <p:cNvPr id="6" name="Shape 4"/>
          <p:cNvSpPr/>
          <p:nvPr/>
        </p:nvSpPr>
        <p:spPr>
          <a:xfrm>
            <a:off x="640080" y="2468880"/>
            <a:ext cx="2331720" cy="1417320"/>
          </a:xfrm>
          <a:prstGeom prst="rect">
            <a:avLst/>
          </a:prstGeom>
          <a:solidFill>
            <a:srgbClr val="ECF1ED"/>
          </a:solidFill>
          <a:ln/>
        </p:spPr>
        <p:txBody>
          <a:bodyPr/>
          <a:lstStyle/>
          <a:p>
            <a:endParaRPr lang="en-US"/>
          </a:p>
        </p:txBody>
      </p:sp>
      <p:sp>
        <p:nvSpPr>
          <p:cNvPr id="7" name="Text 5"/>
          <p:cNvSpPr/>
          <p:nvPr/>
        </p:nvSpPr>
        <p:spPr>
          <a:xfrm>
            <a:off x="841248" y="2651760"/>
            <a:ext cx="1929384" cy="329184"/>
          </a:xfrm>
          <a:prstGeom prst="rect">
            <a:avLst/>
          </a:prstGeom>
          <a:noFill/>
          <a:ln/>
        </p:spPr>
        <p:txBody>
          <a:bodyPr wrap="square" lIns="0" tIns="0" rIns="0" bIns="0" rtlCol="0" anchor="ctr"/>
          <a:lstStyle/>
          <a:p>
            <a:pPr marL="0" indent="0">
              <a:buNone/>
            </a:pPr>
            <a:r>
              <a:rPr lang="en-US" sz="1300" b="1" dirty="0">
                <a:solidFill>
                  <a:srgbClr val="231F20"/>
                </a:solidFill>
                <a:latin typeface="Montserrat" pitchFamily="34" charset="0"/>
                <a:ea typeface="Montserrat" pitchFamily="34" charset="-122"/>
                <a:cs typeface="Montserrat" pitchFamily="34" charset="-120"/>
              </a:rPr>
              <a:t>2% lodging tax</a:t>
            </a:r>
            <a:endParaRPr lang="en-US" sz="1300" dirty="0"/>
          </a:p>
        </p:txBody>
      </p:sp>
      <p:sp>
        <p:nvSpPr>
          <p:cNvPr id="8" name="Text 6"/>
          <p:cNvSpPr/>
          <p:nvPr/>
        </p:nvSpPr>
        <p:spPr>
          <a:xfrm>
            <a:off x="841248" y="3017520"/>
            <a:ext cx="1929384" cy="749808"/>
          </a:xfrm>
          <a:prstGeom prst="rect">
            <a:avLst/>
          </a:prstGeom>
          <a:noFill/>
          <a:ln/>
        </p:spPr>
        <p:txBody>
          <a:bodyPr wrap="square" lIns="0" tIns="0" rIns="0" bIns="0" rtlCol="0" anchor="ctr"/>
          <a:lstStyle/>
          <a:p>
            <a:pPr marL="0" indent="0">
              <a:lnSpc>
                <a:spcPct val="120000"/>
              </a:lnSpc>
              <a:buNone/>
            </a:pPr>
            <a:r>
              <a:rPr lang="en-US" sz="1000" dirty="0">
                <a:solidFill>
                  <a:srgbClr val="231F20"/>
                </a:solidFill>
                <a:latin typeface="Montserrat" pitchFamily="34" charset="0"/>
                <a:ea typeface="Montserrat" pitchFamily="34" charset="-122"/>
                <a:cs typeface="Montserrat" pitchFamily="34" charset="-120"/>
              </a:rPr>
              <a:t>Hotels, motels, private campgrounds, RV parks, and vacation rentals</a:t>
            </a:r>
            <a:endParaRPr lang="en-US" sz="1000" dirty="0"/>
          </a:p>
        </p:txBody>
      </p:sp>
      <p:sp>
        <p:nvSpPr>
          <p:cNvPr id="9" name="Shape 7"/>
          <p:cNvSpPr/>
          <p:nvPr/>
        </p:nvSpPr>
        <p:spPr>
          <a:xfrm>
            <a:off x="3090672" y="3063240"/>
            <a:ext cx="329184" cy="237744"/>
          </a:xfrm>
          <a:prstGeom prst="rightArrow">
            <a:avLst/>
          </a:prstGeom>
          <a:solidFill>
            <a:srgbClr val="939598"/>
          </a:solidFill>
          <a:ln/>
        </p:spPr>
        <p:txBody>
          <a:bodyPr/>
          <a:lstStyle/>
          <a:p>
            <a:endParaRPr lang="en-US"/>
          </a:p>
        </p:txBody>
      </p:sp>
      <p:sp>
        <p:nvSpPr>
          <p:cNvPr id="10" name="Shape 8"/>
          <p:cNvSpPr/>
          <p:nvPr/>
        </p:nvSpPr>
        <p:spPr>
          <a:xfrm>
            <a:off x="3538728" y="2468880"/>
            <a:ext cx="2331720" cy="1417320"/>
          </a:xfrm>
          <a:prstGeom prst="rect">
            <a:avLst/>
          </a:prstGeom>
          <a:solidFill>
            <a:srgbClr val="ECF1ED"/>
          </a:solidFill>
          <a:ln/>
        </p:spPr>
        <p:txBody>
          <a:bodyPr/>
          <a:lstStyle/>
          <a:p>
            <a:endParaRPr lang="en-US"/>
          </a:p>
        </p:txBody>
      </p:sp>
      <p:sp>
        <p:nvSpPr>
          <p:cNvPr id="11" name="Text 9"/>
          <p:cNvSpPr/>
          <p:nvPr/>
        </p:nvSpPr>
        <p:spPr>
          <a:xfrm>
            <a:off x="3739896" y="2651760"/>
            <a:ext cx="1929384" cy="329184"/>
          </a:xfrm>
          <a:prstGeom prst="rect">
            <a:avLst/>
          </a:prstGeom>
          <a:noFill/>
          <a:ln/>
        </p:spPr>
        <p:txBody>
          <a:bodyPr wrap="square" lIns="0" tIns="0" rIns="0" bIns="0" rtlCol="0" anchor="ctr"/>
          <a:lstStyle/>
          <a:p>
            <a:pPr marL="0" indent="0">
              <a:buNone/>
            </a:pPr>
            <a:r>
              <a:rPr lang="en-US" sz="1300" b="1" dirty="0">
                <a:solidFill>
                  <a:srgbClr val="231F20"/>
                </a:solidFill>
                <a:latin typeface="Montserrat" pitchFamily="34" charset="0"/>
                <a:ea typeface="Montserrat" pitchFamily="34" charset="-122"/>
                <a:cs typeface="Montserrat" pitchFamily="34" charset="-120"/>
              </a:rPr>
              <a:t>Sorted by region</a:t>
            </a:r>
            <a:endParaRPr lang="en-US" sz="1300" dirty="0"/>
          </a:p>
        </p:txBody>
      </p:sp>
      <p:sp>
        <p:nvSpPr>
          <p:cNvPr id="12" name="Text 10"/>
          <p:cNvSpPr/>
          <p:nvPr/>
        </p:nvSpPr>
        <p:spPr>
          <a:xfrm>
            <a:off x="3739896" y="3017520"/>
            <a:ext cx="1929384" cy="749808"/>
          </a:xfrm>
          <a:prstGeom prst="rect">
            <a:avLst/>
          </a:prstGeom>
          <a:noFill/>
          <a:ln/>
        </p:spPr>
        <p:txBody>
          <a:bodyPr wrap="square" lIns="0" tIns="0" rIns="0" bIns="0" rtlCol="0" anchor="ctr"/>
          <a:lstStyle/>
          <a:p>
            <a:pPr marL="0" indent="0">
              <a:lnSpc>
                <a:spcPct val="120000"/>
              </a:lnSpc>
              <a:buNone/>
            </a:pPr>
            <a:r>
              <a:rPr lang="en-US" sz="1000" dirty="0">
                <a:solidFill>
                  <a:srgbClr val="231F20"/>
                </a:solidFill>
                <a:latin typeface="Montserrat" pitchFamily="34" charset="0"/>
                <a:ea typeface="Montserrat" pitchFamily="34" charset="-122"/>
                <a:cs typeface="Montserrat" pitchFamily="34" charset="-120"/>
              </a:rPr>
              <a:t>The Tax Commission splits collections across Idaho's 7 travel regions</a:t>
            </a:r>
            <a:endParaRPr lang="en-US" sz="1000" dirty="0"/>
          </a:p>
        </p:txBody>
      </p:sp>
      <p:sp>
        <p:nvSpPr>
          <p:cNvPr id="13" name="Shape 11"/>
          <p:cNvSpPr/>
          <p:nvPr/>
        </p:nvSpPr>
        <p:spPr>
          <a:xfrm>
            <a:off x="5989320" y="3063240"/>
            <a:ext cx="329184" cy="237744"/>
          </a:xfrm>
          <a:prstGeom prst="rightArrow">
            <a:avLst/>
          </a:prstGeom>
          <a:solidFill>
            <a:srgbClr val="939598"/>
          </a:solidFill>
          <a:ln/>
        </p:spPr>
        <p:txBody>
          <a:bodyPr/>
          <a:lstStyle/>
          <a:p>
            <a:endParaRPr lang="en-US"/>
          </a:p>
        </p:txBody>
      </p:sp>
      <p:sp>
        <p:nvSpPr>
          <p:cNvPr id="14" name="Shape 12"/>
          <p:cNvSpPr/>
          <p:nvPr/>
        </p:nvSpPr>
        <p:spPr>
          <a:xfrm>
            <a:off x="6437376" y="2468880"/>
            <a:ext cx="2331720" cy="1417320"/>
          </a:xfrm>
          <a:prstGeom prst="rect">
            <a:avLst/>
          </a:prstGeom>
          <a:solidFill>
            <a:srgbClr val="ECF1ED"/>
          </a:solidFill>
          <a:ln/>
        </p:spPr>
        <p:txBody>
          <a:bodyPr/>
          <a:lstStyle/>
          <a:p>
            <a:endParaRPr lang="en-US"/>
          </a:p>
        </p:txBody>
      </p:sp>
      <p:sp>
        <p:nvSpPr>
          <p:cNvPr id="15" name="Text 13"/>
          <p:cNvSpPr/>
          <p:nvPr/>
        </p:nvSpPr>
        <p:spPr>
          <a:xfrm>
            <a:off x="6638544" y="2651760"/>
            <a:ext cx="1929384" cy="329184"/>
          </a:xfrm>
          <a:prstGeom prst="rect">
            <a:avLst/>
          </a:prstGeom>
          <a:noFill/>
          <a:ln/>
        </p:spPr>
        <p:txBody>
          <a:bodyPr wrap="square" lIns="0" tIns="0" rIns="0" bIns="0" rtlCol="0" anchor="ctr"/>
          <a:lstStyle/>
          <a:p>
            <a:pPr marL="0" indent="0">
              <a:buNone/>
            </a:pPr>
            <a:r>
              <a:rPr lang="en-US" sz="1300" b="1" dirty="0">
                <a:solidFill>
                  <a:srgbClr val="231F20"/>
                </a:solidFill>
                <a:latin typeface="Montserrat" pitchFamily="34" charset="0"/>
                <a:ea typeface="Montserrat" pitchFamily="34" charset="-122"/>
                <a:cs typeface="Montserrat" pitchFamily="34" charset="-120"/>
              </a:rPr>
              <a:t>Council awards</a:t>
            </a:r>
            <a:endParaRPr lang="en-US" sz="1300" dirty="0"/>
          </a:p>
        </p:txBody>
      </p:sp>
      <p:sp>
        <p:nvSpPr>
          <p:cNvPr id="16" name="Text 14"/>
          <p:cNvSpPr/>
          <p:nvPr/>
        </p:nvSpPr>
        <p:spPr>
          <a:xfrm>
            <a:off x="6638544" y="3017520"/>
            <a:ext cx="1929384" cy="749808"/>
          </a:xfrm>
          <a:prstGeom prst="rect">
            <a:avLst/>
          </a:prstGeom>
          <a:noFill/>
          <a:ln/>
        </p:spPr>
        <p:txBody>
          <a:bodyPr wrap="square" lIns="0" tIns="0" rIns="0" bIns="0" rtlCol="0" anchor="ctr"/>
          <a:lstStyle/>
          <a:p>
            <a:pPr marL="0" indent="0">
              <a:lnSpc>
                <a:spcPct val="120000"/>
              </a:lnSpc>
              <a:buNone/>
            </a:pPr>
            <a:r>
              <a:rPr lang="en-US" sz="1000" dirty="0">
                <a:solidFill>
                  <a:srgbClr val="231F20"/>
                </a:solidFill>
                <a:latin typeface="Montserrat" pitchFamily="34" charset="0"/>
                <a:ea typeface="Montserrat" pitchFamily="34" charset="-122"/>
                <a:cs typeface="Montserrat" pitchFamily="34" charset="-120"/>
              </a:rPr>
              <a:t>Each region's Council member distributes that region's funds</a:t>
            </a:r>
            <a:endParaRPr lang="en-US" sz="1000" dirty="0"/>
          </a:p>
        </p:txBody>
      </p:sp>
      <p:sp>
        <p:nvSpPr>
          <p:cNvPr id="17" name="Shape 15"/>
          <p:cNvSpPr/>
          <p:nvPr/>
        </p:nvSpPr>
        <p:spPr>
          <a:xfrm>
            <a:off x="8887968" y="3063240"/>
            <a:ext cx="329184" cy="237744"/>
          </a:xfrm>
          <a:prstGeom prst="rightArrow">
            <a:avLst/>
          </a:prstGeom>
          <a:solidFill>
            <a:srgbClr val="939598"/>
          </a:solidFill>
          <a:ln/>
        </p:spPr>
        <p:txBody>
          <a:bodyPr/>
          <a:lstStyle/>
          <a:p>
            <a:endParaRPr lang="en-US"/>
          </a:p>
        </p:txBody>
      </p:sp>
      <p:sp>
        <p:nvSpPr>
          <p:cNvPr id="18" name="Shape 16"/>
          <p:cNvSpPr/>
          <p:nvPr/>
        </p:nvSpPr>
        <p:spPr>
          <a:xfrm>
            <a:off x="9336024" y="2468880"/>
            <a:ext cx="2331720" cy="1417320"/>
          </a:xfrm>
          <a:prstGeom prst="rect">
            <a:avLst/>
          </a:prstGeom>
          <a:solidFill>
            <a:srgbClr val="325454"/>
          </a:solidFill>
          <a:ln/>
        </p:spPr>
        <p:txBody>
          <a:bodyPr/>
          <a:lstStyle/>
          <a:p>
            <a:endParaRPr lang="en-US"/>
          </a:p>
        </p:txBody>
      </p:sp>
      <p:sp>
        <p:nvSpPr>
          <p:cNvPr id="19" name="Text 17"/>
          <p:cNvSpPr/>
          <p:nvPr/>
        </p:nvSpPr>
        <p:spPr>
          <a:xfrm>
            <a:off x="9537192" y="2651760"/>
            <a:ext cx="1929384" cy="329184"/>
          </a:xfrm>
          <a:prstGeom prst="rect">
            <a:avLst/>
          </a:prstGeom>
          <a:noFill/>
          <a:ln/>
        </p:spPr>
        <p:txBody>
          <a:bodyPr wrap="square" lIns="0" tIns="0" rIns="0" bIns="0" rtlCol="0" anchor="ctr"/>
          <a:lstStyle/>
          <a:p>
            <a:pPr marL="0" indent="0">
              <a:buNone/>
            </a:pPr>
            <a:r>
              <a:rPr lang="en-US" sz="1300" b="1" dirty="0">
                <a:solidFill>
                  <a:srgbClr val="FFFFFF"/>
                </a:solidFill>
                <a:latin typeface="Montserrat" pitchFamily="34" charset="0"/>
                <a:ea typeface="Montserrat" pitchFamily="34" charset="-122"/>
                <a:cs typeface="Montserrat" pitchFamily="34" charset="-120"/>
              </a:rPr>
              <a:t>Regions promote</a:t>
            </a:r>
            <a:endParaRPr lang="en-US" sz="1300" dirty="0"/>
          </a:p>
        </p:txBody>
      </p:sp>
      <p:sp>
        <p:nvSpPr>
          <p:cNvPr id="20" name="Text 18"/>
          <p:cNvSpPr/>
          <p:nvPr/>
        </p:nvSpPr>
        <p:spPr>
          <a:xfrm>
            <a:off x="9537192" y="3017520"/>
            <a:ext cx="1929384" cy="749808"/>
          </a:xfrm>
          <a:prstGeom prst="rect">
            <a:avLst/>
          </a:prstGeom>
          <a:noFill/>
          <a:ln/>
        </p:spPr>
        <p:txBody>
          <a:bodyPr wrap="square" lIns="0" tIns="0" rIns="0" bIns="0" rtlCol="0" anchor="ctr"/>
          <a:lstStyle/>
          <a:p>
            <a:pPr marL="0" indent="0">
              <a:lnSpc>
                <a:spcPct val="120000"/>
              </a:lnSpc>
              <a:buNone/>
            </a:pPr>
            <a:r>
              <a:rPr lang="en-US" sz="1000" dirty="0">
                <a:solidFill>
                  <a:srgbClr val="FFFFFF"/>
                </a:solidFill>
                <a:latin typeface="Montserrat" pitchFamily="34" charset="0"/>
                <a:ea typeface="Montserrat" pitchFamily="34" charset="-122"/>
                <a:cs typeface="Montserrat" pitchFamily="34" charset="-120"/>
              </a:rPr>
              <a:t>Grantees market Idaho and draw overnight visitors back</a:t>
            </a:r>
            <a:endParaRPr lang="en-US" sz="1000" dirty="0"/>
          </a:p>
        </p:txBody>
      </p:sp>
      <p:sp>
        <p:nvSpPr>
          <p:cNvPr id="21" name="Text 19"/>
          <p:cNvSpPr/>
          <p:nvPr/>
        </p:nvSpPr>
        <p:spPr>
          <a:xfrm>
            <a:off x="640080" y="4434840"/>
            <a:ext cx="2560320" cy="457200"/>
          </a:xfrm>
          <a:prstGeom prst="rect">
            <a:avLst/>
          </a:prstGeom>
          <a:noFill/>
          <a:ln/>
        </p:spPr>
        <p:txBody>
          <a:bodyPr wrap="square" lIns="0" tIns="0" rIns="0" bIns="0" rtlCol="0" anchor="ctr"/>
          <a:lstStyle/>
          <a:p>
            <a:pPr marL="0" indent="0">
              <a:buNone/>
            </a:pPr>
            <a:r>
              <a:rPr lang="en-US" sz="3000" b="1" dirty="0">
                <a:solidFill>
                  <a:srgbClr val="325454"/>
                </a:solidFill>
                <a:latin typeface="Playfair Display" pitchFamily="34" charset="0"/>
                <a:ea typeface="Playfair Display" pitchFamily="34" charset="-122"/>
                <a:cs typeface="Playfair Display" pitchFamily="34" charset="-120"/>
              </a:rPr>
              <a:t>44</a:t>
            </a:r>
            <a:endParaRPr lang="en-US" sz="3000" dirty="0"/>
          </a:p>
        </p:txBody>
      </p:sp>
      <p:sp>
        <p:nvSpPr>
          <p:cNvPr id="22" name="Text 20"/>
          <p:cNvSpPr/>
          <p:nvPr/>
        </p:nvSpPr>
        <p:spPr>
          <a:xfrm>
            <a:off x="640080" y="4910328"/>
            <a:ext cx="2560320" cy="237744"/>
          </a:xfrm>
          <a:prstGeom prst="rect">
            <a:avLst/>
          </a:prstGeom>
          <a:noFill/>
          <a:ln/>
        </p:spPr>
        <p:txBody>
          <a:bodyPr wrap="square" lIns="0" tIns="0" rIns="0" bIns="0" rtlCol="0" anchor="ctr"/>
          <a:lstStyle/>
          <a:p>
            <a:pPr marL="0" indent="0">
              <a:buNone/>
            </a:pPr>
            <a:r>
              <a:rPr lang="en-US" sz="950" b="1" kern="0" spc="120" dirty="0">
                <a:solidFill>
                  <a:schemeClr val="bg2">
                    <a:lumMod val="10000"/>
                  </a:schemeClr>
                </a:solidFill>
                <a:latin typeface="Montserrat" pitchFamily="34" charset="0"/>
                <a:ea typeface="Montserrat" pitchFamily="34" charset="-122"/>
                <a:cs typeface="Montserrat" pitchFamily="34" charset="-120"/>
              </a:rPr>
              <a:t>COUNTIES</a:t>
            </a:r>
            <a:endParaRPr lang="en-US" sz="950" dirty="0">
              <a:solidFill>
                <a:schemeClr val="bg2">
                  <a:lumMod val="10000"/>
                </a:schemeClr>
              </a:solidFill>
            </a:endParaRPr>
          </a:p>
        </p:txBody>
      </p:sp>
      <p:sp>
        <p:nvSpPr>
          <p:cNvPr id="23" name="Text 21"/>
          <p:cNvSpPr/>
          <p:nvPr/>
        </p:nvSpPr>
        <p:spPr>
          <a:xfrm>
            <a:off x="3383280" y="4434840"/>
            <a:ext cx="2560320" cy="457200"/>
          </a:xfrm>
          <a:prstGeom prst="rect">
            <a:avLst/>
          </a:prstGeom>
          <a:noFill/>
          <a:ln/>
        </p:spPr>
        <p:txBody>
          <a:bodyPr wrap="square" lIns="0" tIns="0" rIns="0" bIns="0" rtlCol="0" anchor="ctr"/>
          <a:lstStyle/>
          <a:p>
            <a:pPr marL="0" indent="0">
              <a:buNone/>
            </a:pPr>
            <a:r>
              <a:rPr lang="en-US" sz="3000" b="1" dirty="0">
                <a:solidFill>
                  <a:srgbClr val="325454"/>
                </a:solidFill>
                <a:latin typeface="Playfair Display" pitchFamily="34" charset="0"/>
                <a:ea typeface="Playfair Display" pitchFamily="34" charset="-122"/>
                <a:cs typeface="Playfair Display" pitchFamily="34" charset="-120"/>
              </a:rPr>
              <a:t>7</a:t>
            </a:r>
            <a:endParaRPr lang="en-US" sz="3000" dirty="0"/>
          </a:p>
        </p:txBody>
      </p:sp>
      <p:sp>
        <p:nvSpPr>
          <p:cNvPr id="24" name="Text 22"/>
          <p:cNvSpPr/>
          <p:nvPr/>
        </p:nvSpPr>
        <p:spPr>
          <a:xfrm>
            <a:off x="3383280" y="4910328"/>
            <a:ext cx="2560320" cy="237744"/>
          </a:xfrm>
          <a:prstGeom prst="rect">
            <a:avLst/>
          </a:prstGeom>
          <a:noFill/>
          <a:ln/>
        </p:spPr>
        <p:txBody>
          <a:bodyPr wrap="square" lIns="0" tIns="0" rIns="0" bIns="0" rtlCol="0" anchor="ctr"/>
          <a:lstStyle/>
          <a:p>
            <a:pPr marL="0" indent="0">
              <a:buNone/>
            </a:pPr>
            <a:r>
              <a:rPr lang="en-US" sz="950" b="1" kern="0" spc="120" dirty="0">
                <a:solidFill>
                  <a:schemeClr val="bg2">
                    <a:lumMod val="10000"/>
                  </a:schemeClr>
                </a:solidFill>
                <a:latin typeface="Montserrat" pitchFamily="34" charset="0"/>
                <a:ea typeface="Montserrat" pitchFamily="34" charset="-122"/>
                <a:cs typeface="Montserrat" pitchFamily="34" charset="-120"/>
              </a:rPr>
              <a:t>TRAVEL REGIONS</a:t>
            </a:r>
            <a:endParaRPr lang="en-US" sz="950" dirty="0">
              <a:solidFill>
                <a:schemeClr val="bg2">
                  <a:lumMod val="10000"/>
                </a:schemeClr>
              </a:solidFill>
            </a:endParaRPr>
          </a:p>
        </p:txBody>
      </p:sp>
      <p:sp>
        <p:nvSpPr>
          <p:cNvPr id="25" name="Text 23"/>
          <p:cNvSpPr/>
          <p:nvPr/>
        </p:nvSpPr>
        <p:spPr>
          <a:xfrm>
            <a:off x="6126480" y="4434840"/>
            <a:ext cx="2560320" cy="457200"/>
          </a:xfrm>
          <a:prstGeom prst="rect">
            <a:avLst/>
          </a:prstGeom>
          <a:noFill/>
          <a:ln/>
        </p:spPr>
        <p:txBody>
          <a:bodyPr wrap="square" lIns="0" tIns="0" rIns="0" bIns="0" rtlCol="0" anchor="ctr"/>
          <a:lstStyle/>
          <a:p>
            <a:pPr marL="0" indent="0">
              <a:buNone/>
            </a:pPr>
            <a:r>
              <a:rPr lang="en-US" sz="3000" b="1" dirty="0">
                <a:solidFill>
                  <a:srgbClr val="325454"/>
                </a:solidFill>
                <a:latin typeface="Playfair Display" pitchFamily="34" charset="0"/>
                <a:ea typeface="Playfair Display" pitchFamily="34" charset="-122"/>
                <a:cs typeface="Playfair Display" pitchFamily="34" charset="-120"/>
              </a:rPr>
              <a:t>8</a:t>
            </a:r>
            <a:endParaRPr lang="en-US" sz="3000" dirty="0"/>
          </a:p>
        </p:txBody>
      </p:sp>
      <p:sp>
        <p:nvSpPr>
          <p:cNvPr id="26" name="Text 24"/>
          <p:cNvSpPr/>
          <p:nvPr/>
        </p:nvSpPr>
        <p:spPr>
          <a:xfrm>
            <a:off x="6126480" y="4910328"/>
            <a:ext cx="2560320" cy="237744"/>
          </a:xfrm>
          <a:prstGeom prst="rect">
            <a:avLst/>
          </a:prstGeom>
          <a:noFill/>
          <a:ln/>
        </p:spPr>
        <p:txBody>
          <a:bodyPr wrap="square" lIns="0" tIns="0" rIns="0" bIns="0" rtlCol="0" anchor="ctr"/>
          <a:lstStyle/>
          <a:p>
            <a:pPr marL="0" indent="0">
              <a:buNone/>
            </a:pPr>
            <a:r>
              <a:rPr lang="en-US" sz="950" b="1" kern="0" spc="120" dirty="0">
                <a:solidFill>
                  <a:schemeClr val="bg2">
                    <a:lumMod val="10000"/>
                  </a:schemeClr>
                </a:solidFill>
                <a:latin typeface="Montserrat" pitchFamily="34" charset="0"/>
                <a:ea typeface="Montserrat" pitchFamily="34" charset="-122"/>
                <a:cs typeface="Montserrat" pitchFamily="34" charset="-120"/>
              </a:rPr>
              <a:t>COUNCIL MEMBERS</a:t>
            </a:r>
            <a:endParaRPr lang="en-US" sz="950" dirty="0">
              <a:solidFill>
                <a:schemeClr val="bg2">
                  <a:lumMod val="10000"/>
                </a:schemeClr>
              </a:solidFill>
            </a:endParaRPr>
          </a:p>
        </p:txBody>
      </p:sp>
      <p:sp>
        <p:nvSpPr>
          <p:cNvPr id="27" name="Text 25"/>
          <p:cNvSpPr/>
          <p:nvPr/>
        </p:nvSpPr>
        <p:spPr>
          <a:xfrm>
            <a:off x="8869680" y="4434840"/>
            <a:ext cx="2560320" cy="457200"/>
          </a:xfrm>
          <a:prstGeom prst="rect">
            <a:avLst/>
          </a:prstGeom>
          <a:noFill/>
          <a:ln/>
        </p:spPr>
        <p:txBody>
          <a:bodyPr wrap="square" lIns="0" tIns="0" rIns="0" bIns="0" rtlCol="0" anchor="ctr"/>
          <a:lstStyle/>
          <a:p>
            <a:pPr marL="0" indent="0">
              <a:buNone/>
            </a:pPr>
            <a:r>
              <a:rPr lang="en-US" sz="3000" b="1" dirty="0">
                <a:solidFill>
                  <a:srgbClr val="325454"/>
                </a:solidFill>
                <a:latin typeface="Playfair Display" pitchFamily="34" charset="0"/>
                <a:ea typeface="Playfair Display" pitchFamily="34" charset="-122"/>
                <a:cs typeface="Playfair Display" pitchFamily="34" charset="-120"/>
              </a:rPr>
              <a:t>1982</a:t>
            </a:r>
            <a:endParaRPr lang="en-US" sz="3000" dirty="0"/>
          </a:p>
        </p:txBody>
      </p:sp>
      <p:sp>
        <p:nvSpPr>
          <p:cNvPr id="28" name="Text 26"/>
          <p:cNvSpPr/>
          <p:nvPr/>
        </p:nvSpPr>
        <p:spPr>
          <a:xfrm>
            <a:off x="8869680" y="4910328"/>
            <a:ext cx="2560320" cy="237744"/>
          </a:xfrm>
          <a:prstGeom prst="rect">
            <a:avLst/>
          </a:prstGeom>
          <a:noFill/>
          <a:ln/>
        </p:spPr>
        <p:txBody>
          <a:bodyPr wrap="square" lIns="0" tIns="0" rIns="0" bIns="0" rtlCol="0" anchor="ctr"/>
          <a:lstStyle/>
          <a:p>
            <a:pPr marL="0" indent="0">
              <a:buNone/>
            </a:pPr>
            <a:r>
              <a:rPr lang="en-US" sz="950" b="1" kern="0" spc="120" dirty="0">
                <a:solidFill>
                  <a:schemeClr val="bg2">
                    <a:lumMod val="10000"/>
                  </a:schemeClr>
                </a:solidFill>
                <a:latin typeface="Montserrat" pitchFamily="34" charset="0"/>
                <a:ea typeface="Montserrat" pitchFamily="34" charset="-122"/>
                <a:cs typeface="Montserrat" pitchFamily="34" charset="-120"/>
              </a:rPr>
              <a:t>PROGRAM BEGAN</a:t>
            </a:r>
            <a:endParaRPr lang="en-US" sz="950" dirty="0">
              <a:solidFill>
                <a:schemeClr val="bg2">
                  <a:lumMod val="10000"/>
                </a:schemeClr>
              </a:solidFill>
            </a:endParaRPr>
          </a:p>
        </p:txBody>
      </p:sp>
      <p:sp>
        <p:nvSpPr>
          <p:cNvPr id="29" name="Text 27"/>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Introduction</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051560" cy="256032"/>
          </a:xfrm>
          <a:prstGeom prst="rect">
            <a:avLst/>
          </a:prstGeom>
          <a:solidFill>
            <a:srgbClr val="325454"/>
          </a:solidFill>
          <a:ln/>
        </p:spPr>
        <p:txBody>
          <a:bodyPr/>
          <a:lstStyle/>
          <a:p>
            <a:endParaRPr lang="en-US"/>
          </a:p>
        </p:txBody>
      </p:sp>
      <p:sp>
        <p:nvSpPr>
          <p:cNvPr id="3" name="Text 1"/>
          <p:cNvSpPr/>
          <p:nvPr/>
        </p:nvSpPr>
        <p:spPr>
          <a:xfrm>
            <a:off x="640080" y="438912"/>
            <a:ext cx="1051560"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INTENT</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What this money is for</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The handbook is unusually direct about this. Read both columns before you build a budget.</a:t>
            </a:r>
            <a:endParaRPr lang="en-US" sz="1300" dirty="0"/>
          </a:p>
        </p:txBody>
      </p:sp>
      <p:sp>
        <p:nvSpPr>
          <p:cNvPr id="6" name="Shape 4"/>
          <p:cNvSpPr/>
          <p:nvPr/>
        </p:nvSpPr>
        <p:spPr>
          <a:xfrm>
            <a:off x="640080" y="2240280"/>
            <a:ext cx="5120640" cy="3246120"/>
          </a:xfrm>
          <a:prstGeom prst="rect">
            <a:avLst/>
          </a:prstGeom>
          <a:solidFill>
            <a:srgbClr val="ECF1ED"/>
          </a:solidFill>
          <a:ln/>
        </p:spPr>
        <p:txBody>
          <a:bodyPr/>
          <a:lstStyle/>
          <a:p>
            <a:endParaRPr lang="en-US"/>
          </a:p>
        </p:txBody>
      </p:sp>
      <p:sp>
        <p:nvSpPr>
          <p:cNvPr id="7" name="Text 5"/>
          <p:cNvSpPr/>
          <p:nvPr/>
        </p:nvSpPr>
        <p:spPr>
          <a:xfrm>
            <a:off x="914400" y="2478024"/>
            <a:ext cx="4572000" cy="237744"/>
          </a:xfrm>
          <a:prstGeom prst="rect">
            <a:avLst/>
          </a:prstGeom>
          <a:noFill/>
          <a:ln/>
        </p:spPr>
        <p:txBody>
          <a:bodyPr wrap="square" lIns="0" tIns="0" rIns="0" bIns="0" rtlCol="0" anchor="ctr"/>
          <a:lstStyle/>
          <a:p>
            <a:pPr marL="0" indent="0">
              <a:buNone/>
            </a:pPr>
            <a:r>
              <a:rPr lang="en-US" sz="1000" b="1" kern="0" spc="120" dirty="0">
                <a:solidFill>
                  <a:srgbClr val="325454"/>
                </a:solidFill>
                <a:latin typeface="Montserrat" pitchFamily="34" charset="0"/>
                <a:ea typeface="Montserrat" pitchFamily="34" charset="-122"/>
                <a:cs typeface="Montserrat" pitchFamily="34" charset="-120"/>
              </a:rPr>
              <a:t>IT IS FOR</a:t>
            </a:r>
            <a:endParaRPr lang="en-US" sz="1000" dirty="0"/>
          </a:p>
        </p:txBody>
      </p:sp>
      <p:sp>
        <p:nvSpPr>
          <p:cNvPr id="8" name="Text 6"/>
          <p:cNvSpPr/>
          <p:nvPr/>
        </p:nvSpPr>
        <p:spPr>
          <a:xfrm>
            <a:off x="914400" y="2807208"/>
            <a:ext cx="4572000" cy="2423160"/>
          </a:xfrm>
          <a:prstGeom prst="rect">
            <a:avLst/>
          </a:prstGeom>
          <a:noFill/>
          <a:ln/>
        </p:spPr>
        <p:txBody>
          <a:bodyPr wrap="square" lIns="0" tIns="0" rIns="0" bIns="0" rtlCol="0" anchor="t"/>
          <a:lstStyle/>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Tourism marketing with a positive economic impact on Idaho</a:t>
            </a:r>
            <a:endParaRPr lang="en-US" sz="1150" dirty="0"/>
          </a:p>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Promoting accommodations, recreation, events, and conferences</a:t>
            </a:r>
            <a:endParaRPr lang="en-US" sz="1150" dirty="0"/>
          </a:p>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Food and beverage, tourism services, and culture</a:t>
            </a:r>
            <a:endParaRPr lang="en-US" sz="1150" dirty="0"/>
          </a:p>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Attractions and transportation</a:t>
            </a:r>
            <a:endParaRPr lang="en-US" sz="1150" dirty="0"/>
          </a:p>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Study, research, analysis, and development of the travel industry</a:t>
            </a:r>
            <a:endParaRPr lang="en-US" sz="1150" dirty="0"/>
          </a:p>
        </p:txBody>
      </p:sp>
      <p:sp>
        <p:nvSpPr>
          <p:cNvPr id="9" name="Shape 7"/>
          <p:cNvSpPr/>
          <p:nvPr/>
        </p:nvSpPr>
        <p:spPr>
          <a:xfrm>
            <a:off x="6428232" y="2240280"/>
            <a:ext cx="5120640" cy="3246120"/>
          </a:xfrm>
          <a:prstGeom prst="rect">
            <a:avLst/>
          </a:prstGeom>
          <a:solidFill>
            <a:srgbClr val="F7F7F7"/>
          </a:solidFill>
          <a:ln/>
        </p:spPr>
        <p:txBody>
          <a:bodyPr/>
          <a:lstStyle/>
          <a:p>
            <a:endParaRPr lang="en-US"/>
          </a:p>
        </p:txBody>
      </p:sp>
      <p:sp>
        <p:nvSpPr>
          <p:cNvPr id="10" name="Text 8"/>
          <p:cNvSpPr/>
          <p:nvPr/>
        </p:nvSpPr>
        <p:spPr>
          <a:xfrm>
            <a:off x="6702552" y="2478024"/>
            <a:ext cx="4572000" cy="237744"/>
          </a:xfrm>
          <a:prstGeom prst="rect">
            <a:avLst/>
          </a:prstGeom>
          <a:noFill/>
          <a:ln/>
        </p:spPr>
        <p:txBody>
          <a:bodyPr wrap="square" lIns="0" tIns="0" rIns="0" bIns="0" rtlCol="0" anchor="ctr"/>
          <a:lstStyle/>
          <a:p>
            <a:pPr marL="0" indent="0">
              <a:buNone/>
            </a:pPr>
            <a:r>
              <a:rPr lang="en-US" sz="1000" b="1" kern="0" spc="120" dirty="0">
                <a:solidFill>
                  <a:srgbClr val="231F20"/>
                </a:solidFill>
                <a:latin typeface="Montserrat" pitchFamily="34" charset="0"/>
                <a:ea typeface="Montserrat" pitchFamily="34" charset="-122"/>
                <a:cs typeface="Montserrat" pitchFamily="34" charset="-120"/>
              </a:rPr>
              <a:t>IT IS NOT FOR</a:t>
            </a:r>
            <a:endParaRPr lang="en-US" sz="1000" dirty="0"/>
          </a:p>
        </p:txBody>
      </p:sp>
      <p:sp>
        <p:nvSpPr>
          <p:cNvPr id="11" name="Text 9"/>
          <p:cNvSpPr/>
          <p:nvPr/>
        </p:nvSpPr>
        <p:spPr>
          <a:xfrm>
            <a:off x="6702552" y="2807208"/>
            <a:ext cx="4572000" cy="2423160"/>
          </a:xfrm>
          <a:prstGeom prst="rect">
            <a:avLst/>
          </a:prstGeom>
          <a:noFill/>
          <a:ln/>
        </p:spPr>
        <p:txBody>
          <a:bodyPr wrap="square" lIns="0" tIns="0" rIns="0" bIns="0" rtlCol="0" anchor="t"/>
          <a:lstStyle/>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Generating direct revenue for your organization</a:t>
            </a:r>
            <a:endParaRPr lang="en-US" sz="1150" dirty="0"/>
          </a:p>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Supplementing your operating costs</a:t>
            </a:r>
            <a:endParaRPr lang="en-US" sz="1150" dirty="0"/>
          </a:p>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Work another funding source already covers</a:t>
            </a:r>
            <a:endParaRPr lang="en-US" sz="1150" dirty="0"/>
          </a:p>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Anything your organization has already funded itself</a:t>
            </a:r>
          </a:p>
          <a:p>
            <a:pPr marL="342900" indent="-342900">
              <a:lnSpc>
                <a:spcPct val="122000"/>
              </a:lnSpc>
              <a:spcAft>
                <a:spcPts val="700"/>
              </a:spcAft>
              <a:buSzPct val="100000"/>
              <a:buChar char="—"/>
            </a:pPr>
            <a:r>
              <a:rPr lang="en-US" sz="1150" dirty="0">
                <a:solidFill>
                  <a:srgbClr val="231F20"/>
                </a:solidFill>
                <a:latin typeface="Montserrat" pitchFamily="34" charset="0"/>
              </a:rPr>
              <a:t>Anything that requires membership fees or dues</a:t>
            </a:r>
          </a:p>
          <a:p>
            <a:pPr>
              <a:lnSpc>
                <a:spcPct val="122000"/>
              </a:lnSpc>
              <a:spcAft>
                <a:spcPts val="700"/>
              </a:spcAft>
              <a:buSzPct val="100000"/>
            </a:pPr>
            <a:endParaRPr lang="en-US" sz="1150" dirty="0"/>
          </a:p>
        </p:txBody>
      </p:sp>
      <p:sp>
        <p:nvSpPr>
          <p:cNvPr id="12" name="Shape 10"/>
          <p:cNvSpPr/>
          <p:nvPr/>
        </p:nvSpPr>
        <p:spPr>
          <a:xfrm>
            <a:off x="640080" y="5623560"/>
            <a:ext cx="10908792" cy="457200"/>
          </a:xfrm>
          <a:prstGeom prst="rect">
            <a:avLst/>
          </a:prstGeom>
          <a:solidFill>
            <a:srgbClr val="ECF1ED"/>
          </a:solidFill>
          <a:ln/>
        </p:spPr>
        <p:txBody>
          <a:bodyPr/>
          <a:lstStyle/>
          <a:p>
            <a:endParaRPr lang="en-US"/>
          </a:p>
        </p:txBody>
      </p:sp>
      <p:sp>
        <p:nvSpPr>
          <p:cNvPr id="13" name="Text 11"/>
          <p:cNvSpPr/>
          <p:nvPr/>
        </p:nvSpPr>
        <p:spPr>
          <a:xfrm>
            <a:off x="914400" y="5623560"/>
            <a:ext cx="10332720" cy="457200"/>
          </a:xfrm>
          <a:prstGeom prst="rect">
            <a:avLst/>
          </a:prstGeom>
          <a:noFill/>
          <a:ln/>
        </p:spPr>
        <p:txBody>
          <a:bodyPr wrap="square" lIns="0" tIns="0" rIns="0" bIns="0" rtlCol="0" anchor="ctr"/>
          <a:lstStyle/>
          <a:p>
            <a:pPr marL="0" indent="0">
              <a:buNone/>
            </a:pPr>
            <a:r>
              <a:rPr lang="en-US" sz="1150" dirty="0">
                <a:solidFill>
                  <a:srgbClr val="231F20"/>
                </a:solidFill>
                <a:latin typeface="Montserrat" pitchFamily="34" charset="0"/>
                <a:ea typeface="Montserrat" pitchFamily="34" charset="-122"/>
                <a:cs typeface="Montserrat" pitchFamily="34" charset="-120"/>
              </a:rPr>
              <a:t>Preference goes to Destination Marketing Organizations whose primary focus is promoting overnight visits to their region.</a:t>
            </a:r>
            <a:endParaRPr lang="en-US" sz="1150" dirty="0"/>
          </a:p>
        </p:txBody>
      </p:sp>
      <p:sp>
        <p:nvSpPr>
          <p:cNvPr id="14" name="Text 12"/>
          <p:cNvSpPr/>
          <p:nvPr/>
        </p:nvSpPr>
        <p:spPr>
          <a:xfrm>
            <a:off x="640080" y="6263640"/>
            <a:ext cx="10908792" cy="274320"/>
          </a:xfrm>
          <a:prstGeom prst="rect">
            <a:avLst/>
          </a:prstGeom>
          <a:noFill/>
          <a:ln/>
        </p:spPr>
        <p:txBody>
          <a:bodyPr wrap="square" lIns="0" tIns="0" rIns="0" bIns="0" rtlCol="0" anchor="ctr"/>
          <a:lstStyle/>
          <a:p>
            <a:pPr marL="0" indent="0">
              <a:buNone/>
            </a:pP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266444" cy="256032"/>
          </a:xfrm>
          <a:prstGeom prst="rect">
            <a:avLst/>
          </a:prstGeom>
          <a:solidFill>
            <a:srgbClr val="325454"/>
          </a:solidFill>
          <a:ln/>
        </p:spPr>
        <p:txBody>
          <a:bodyPr/>
          <a:lstStyle/>
          <a:p>
            <a:endParaRPr lang="en-US"/>
          </a:p>
        </p:txBody>
      </p:sp>
      <p:sp>
        <p:nvSpPr>
          <p:cNvPr id="3" name="Text 1"/>
          <p:cNvSpPr/>
          <p:nvPr/>
        </p:nvSpPr>
        <p:spPr>
          <a:xfrm>
            <a:off x="640080" y="438912"/>
            <a:ext cx="1266444"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DIRECTION</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Three priorities guide funding</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The Council's strategic plan aims for a thriving travel industry built on leveraged partnerships and shared resources. Proposals that advance these priorities compete better.</a:t>
            </a:r>
            <a:endParaRPr lang="en-US" sz="1300" dirty="0"/>
          </a:p>
        </p:txBody>
      </p:sp>
      <p:sp>
        <p:nvSpPr>
          <p:cNvPr id="6" name="Shape 4"/>
          <p:cNvSpPr/>
          <p:nvPr/>
        </p:nvSpPr>
        <p:spPr>
          <a:xfrm>
            <a:off x="640080" y="2487168"/>
            <a:ext cx="3429000" cy="3200400"/>
          </a:xfrm>
          <a:prstGeom prst="rect">
            <a:avLst/>
          </a:prstGeom>
          <a:solidFill>
            <a:srgbClr val="ECF1ED"/>
          </a:solidFill>
          <a:ln/>
        </p:spPr>
        <p:txBody>
          <a:bodyPr/>
          <a:lstStyle/>
          <a:p>
            <a:endParaRPr lang="en-US"/>
          </a:p>
        </p:txBody>
      </p:sp>
      <p:sp>
        <p:nvSpPr>
          <p:cNvPr id="7" name="Text 5"/>
          <p:cNvSpPr/>
          <p:nvPr/>
        </p:nvSpPr>
        <p:spPr>
          <a:xfrm>
            <a:off x="896112" y="2688336"/>
            <a:ext cx="457200" cy="329184"/>
          </a:xfrm>
          <a:prstGeom prst="rect">
            <a:avLst/>
          </a:prstGeom>
          <a:noFill/>
          <a:ln/>
        </p:spPr>
        <p:txBody>
          <a:bodyPr wrap="square" lIns="0" tIns="0" rIns="0" bIns="0" rtlCol="0" anchor="ctr"/>
          <a:lstStyle/>
          <a:p>
            <a:pPr marL="0" indent="0">
              <a:buNone/>
            </a:pPr>
            <a:r>
              <a:rPr lang="en-US" sz="2200" b="1" dirty="0">
                <a:solidFill>
                  <a:srgbClr val="407F82"/>
                </a:solidFill>
                <a:latin typeface="Playfair Display" pitchFamily="34" charset="0"/>
                <a:ea typeface="Playfair Display" pitchFamily="34" charset="-122"/>
                <a:cs typeface="Playfair Display" pitchFamily="34" charset="-120"/>
              </a:rPr>
              <a:t>1</a:t>
            </a:r>
            <a:endParaRPr lang="en-US" sz="2200" dirty="0"/>
          </a:p>
        </p:txBody>
      </p:sp>
      <p:sp>
        <p:nvSpPr>
          <p:cNvPr id="8" name="Text 6"/>
          <p:cNvSpPr/>
          <p:nvPr/>
        </p:nvSpPr>
        <p:spPr>
          <a:xfrm>
            <a:off x="896112" y="3054096"/>
            <a:ext cx="2916936" cy="548640"/>
          </a:xfrm>
          <a:prstGeom prst="rect">
            <a:avLst/>
          </a:prstGeom>
          <a:noFill/>
          <a:ln/>
        </p:spPr>
        <p:txBody>
          <a:bodyPr wrap="square" lIns="0" tIns="0" rIns="0" bIns="0" rtlCol="0" anchor="ctr"/>
          <a:lstStyle/>
          <a:p>
            <a:pPr marL="0" indent="0">
              <a:lnSpc>
                <a:spcPct val="115000"/>
              </a:lnSpc>
              <a:buNone/>
            </a:pPr>
            <a:r>
              <a:rPr lang="en-US" sz="1350" b="1" dirty="0">
                <a:solidFill>
                  <a:srgbClr val="231F20"/>
                </a:solidFill>
                <a:latin typeface="Montserrat" pitchFamily="34" charset="0"/>
                <a:ea typeface="Montserrat" pitchFamily="34" charset="-122"/>
                <a:cs typeface="Montserrat" pitchFamily="34" charset="-120"/>
              </a:rPr>
              <a:t>Process and Efficiency</a:t>
            </a:r>
            <a:endParaRPr lang="en-US" sz="1350" dirty="0"/>
          </a:p>
        </p:txBody>
      </p:sp>
      <p:sp>
        <p:nvSpPr>
          <p:cNvPr id="9" name="Text 7"/>
          <p:cNvSpPr/>
          <p:nvPr/>
        </p:nvSpPr>
        <p:spPr>
          <a:xfrm>
            <a:off x="896112" y="3602736"/>
            <a:ext cx="2916936" cy="457200"/>
          </a:xfrm>
          <a:prstGeom prst="rect">
            <a:avLst/>
          </a:prstGeom>
          <a:noFill/>
          <a:ln/>
        </p:spPr>
        <p:txBody>
          <a:bodyPr wrap="square" lIns="0" tIns="0" rIns="0" bIns="0" rtlCol="0" anchor="ctr"/>
          <a:lstStyle/>
          <a:p>
            <a:pPr marL="0" indent="0">
              <a:lnSpc>
                <a:spcPct val="120000"/>
              </a:lnSpc>
              <a:buNone/>
            </a:pPr>
            <a:r>
              <a:rPr lang="en-US" sz="1050" dirty="0">
                <a:solidFill>
                  <a:srgbClr val="231F20"/>
                </a:solidFill>
                <a:latin typeface="Montserrat" pitchFamily="34" charset="0"/>
                <a:ea typeface="Montserrat" pitchFamily="34" charset="-122"/>
                <a:cs typeface="Montserrat" pitchFamily="34" charset="-120"/>
              </a:rPr>
              <a:t>Run the program well so every dollar returns more.</a:t>
            </a:r>
            <a:endParaRPr lang="en-US" sz="1050" dirty="0"/>
          </a:p>
        </p:txBody>
      </p:sp>
      <p:sp>
        <p:nvSpPr>
          <p:cNvPr id="10" name="Text 8"/>
          <p:cNvSpPr/>
          <p:nvPr/>
        </p:nvSpPr>
        <p:spPr>
          <a:xfrm>
            <a:off x="896112" y="4151376"/>
            <a:ext cx="2916936" cy="1371600"/>
          </a:xfrm>
          <a:prstGeom prst="rect">
            <a:avLst/>
          </a:prstGeom>
          <a:noFill/>
          <a:ln/>
        </p:spPr>
        <p:txBody>
          <a:bodyPr wrap="square" lIns="0" tIns="0" rIns="0" bIns="0" rtlCol="0" anchor="t"/>
          <a:lstStyle/>
          <a:p>
            <a:pPr marL="342900" indent="-342900">
              <a:lnSpc>
                <a:spcPct val="118000"/>
              </a:lnSpc>
              <a:spcAft>
                <a:spcPts val="500"/>
              </a:spcAft>
              <a:buSzPct val="100000"/>
              <a:buChar char="—"/>
            </a:pPr>
            <a:r>
              <a:rPr lang="en-US" sz="1000" dirty="0">
                <a:solidFill>
                  <a:srgbClr val="231F20"/>
                </a:solidFill>
                <a:latin typeface="Montserrat" pitchFamily="34" charset="0"/>
                <a:ea typeface="Montserrat" pitchFamily="34" charset="-122"/>
                <a:cs typeface="Montserrat" pitchFamily="34" charset="-120"/>
              </a:rPr>
              <a:t>Compliance with report and RFF guidelines</a:t>
            </a:r>
            <a:endParaRPr lang="en-US" sz="1000" dirty="0"/>
          </a:p>
          <a:p>
            <a:pPr marL="342900" indent="-342900">
              <a:lnSpc>
                <a:spcPct val="118000"/>
              </a:lnSpc>
              <a:spcAft>
                <a:spcPts val="500"/>
              </a:spcAft>
              <a:buSzPct val="100000"/>
              <a:buChar char="—"/>
            </a:pPr>
            <a:r>
              <a:rPr lang="en-US" sz="1000" dirty="0">
                <a:solidFill>
                  <a:srgbClr val="231F20"/>
                </a:solidFill>
                <a:latin typeface="Montserrat" pitchFamily="34" charset="0"/>
                <a:ea typeface="Montserrat" pitchFamily="34" charset="-122"/>
                <a:cs typeface="Montserrat" pitchFamily="34" charset="-120"/>
              </a:rPr>
              <a:t>Complete, timely information for funding decisions</a:t>
            </a:r>
            <a:endParaRPr lang="en-US" sz="1000" dirty="0"/>
          </a:p>
          <a:p>
            <a:pPr marL="342900" indent="-342900">
              <a:lnSpc>
                <a:spcPct val="118000"/>
              </a:lnSpc>
              <a:spcAft>
                <a:spcPts val="500"/>
              </a:spcAft>
              <a:buSzPct val="100000"/>
              <a:buChar char="—"/>
            </a:pPr>
            <a:r>
              <a:rPr lang="en-US" sz="1000" dirty="0">
                <a:solidFill>
                  <a:srgbClr val="231F20"/>
                </a:solidFill>
                <a:latin typeface="Montserrat" pitchFamily="34" charset="0"/>
                <a:ea typeface="Montserrat" pitchFamily="34" charset="-122"/>
                <a:cs typeface="Montserrat" pitchFamily="34" charset="-120"/>
              </a:rPr>
              <a:t>Best practices identified each year</a:t>
            </a:r>
            <a:endParaRPr lang="en-US" sz="1000" dirty="0"/>
          </a:p>
        </p:txBody>
      </p:sp>
      <p:sp>
        <p:nvSpPr>
          <p:cNvPr id="11" name="Shape 9"/>
          <p:cNvSpPr/>
          <p:nvPr/>
        </p:nvSpPr>
        <p:spPr>
          <a:xfrm>
            <a:off x="4325112" y="2487168"/>
            <a:ext cx="3429000" cy="3200400"/>
          </a:xfrm>
          <a:prstGeom prst="rect">
            <a:avLst/>
          </a:prstGeom>
          <a:solidFill>
            <a:srgbClr val="325454"/>
          </a:solidFill>
          <a:ln/>
        </p:spPr>
        <p:txBody>
          <a:bodyPr/>
          <a:lstStyle/>
          <a:p>
            <a:endParaRPr lang="en-US"/>
          </a:p>
        </p:txBody>
      </p:sp>
      <p:sp>
        <p:nvSpPr>
          <p:cNvPr id="12" name="Text 10"/>
          <p:cNvSpPr/>
          <p:nvPr/>
        </p:nvSpPr>
        <p:spPr>
          <a:xfrm>
            <a:off x="4581144" y="2688336"/>
            <a:ext cx="457200" cy="329184"/>
          </a:xfrm>
          <a:prstGeom prst="rect">
            <a:avLst/>
          </a:prstGeom>
          <a:noFill/>
          <a:ln/>
        </p:spPr>
        <p:txBody>
          <a:bodyPr wrap="square" lIns="0" tIns="0" rIns="0" bIns="0" rtlCol="0" anchor="ctr"/>
          <a:lstStyle/>
          <a:p>
            <a:pPr marL="0" indent="0">
              <a:buNone/>
            </a:pPr>
            <a:r>
              <a:rPr lang="en-US" sz="2200" b="1" dirty="0">
                <a:solidFill>
                  <a:srgbClr val="ECF1ED"/>
                </a:solidFill>
                <a:latin typeface="Playfair Display" pitchFamily="34" charset="0"/>
                <a:ea typeface="Playfair Display" pitchFamily="34" charset="-122"/>
                <a:cs typeface="Playfair Display" pitchFamily="34" charset="-120"/>
              </a:rPr>
              <a:t>2</a:t>
            </a:r>
            <a:endParaRPr lang="en-US" sz="2200" dirty="0"/>
          </a:p>
        </p:txBody>
      </p:sp>
      <p:sp>
        <p:nvSpPr>
          <p:cNvPr id="13" name="Text 11"/>
          <p:cNvSpPr/>
          <p:nvPr/>
        </p:nvSpPr>
        <p:spPr>
          <a:xfrm>
            <a:off x="4581144" y="3054096"/>
            <a:ext cx="2916936" cy="548640"/>
          </a:xfrm>
          <a:prstGeom prst="rect">
            <a:avLst/>
          </a:prstGeom>
          <a:noFill/>
          <a:ln/>
        </p:spPr>
        <p:txBody>
          <a:bodyPr wrap="square" lIns="0" tIns="0" rIns="0" bIns="0" rtlCol="0" anchor="ctr"/>
          <a:lstStyle/>
          <a:p>
            <a:pPr marL="0" indent="0">
              <a:lnSpc>
                <a:spcPct val="115000"/>
              </a:lnSpc>
              <a:buNone/>
            </a:pPr>
            <a:r>
              <a:rPr lang="en-US" sz="1350" b="1" dirty="0">
                <a:solidFill>
                  <a:srgbClr val="FFFFFF"/>
                </a:solidFill>
                <a:latin typeface="Montserrat" pitchFamily="34" charset="0"/>
                <a:ea typeface="Montserrat" pitchFamily="34" charset="-122"/>
                <a:cs typeface="Montserrat" pitchFamily="34" charset="-120"/>
              </a:rPr>
              <a:t>Best Practices and Partnerships</a:t>
            </a:r>
            <a:endParaRPr lang="en-US" sz="1350" dirty="0"/>
          </a:p>
        </p:txBody>
      </p:sp>
      <p:sp>
        <p:nvSpPr>
          <p:cNvPr id="14" name="Text 12"/>
          <p:cNvSpPr/>
          <p:nvPr/>
        </p:nvSpPr>
        <p:spPr>
          <a:xfrm>
            <a:off x="4581144" y="3602736"/>
            <a:ext cx="2916936" cy="457200"/>
          </a:xfrm>
          <a:prstGeom prst="rect">
            <a:avLst/>
          </a:prstGeom>
          <a:noFill/>
          <a:ln/>
        </p:spPr>
        <p:txBody>
          <a:bodyPr wrap="square" lIns="0" tIns="0" rIns="0" bIns="0" rtlCol="0" anchor="ctr"/>
          <a:lstStyle/>
          <a:p>
            <a:pPr marL="0" indent="0">
              <a:lnSpc>
                <a:spcPct val="120000"/>
              </a:lnSpc>
              <a:buNone/>
            </a:pPr>
            <a:r>
              <a:rPr lang="en-US" sz="1050" dirty="0">
                <a:solidFill>
                  <a:srgbClr val="FFFFFF"/>
                </a:solidFill>
                <a:latin typeface="Montserrat" pitchFamily="34" charset="0"/>
                <a:ea typeface="Montserrat" pitchFamily="34" charset="-122"/>
                <a:cs typeface="Montserrat" pitchFamily="34" charset="-120"/>
              </a:rPr>
              <a:t>Work together instead of duplicating effort.</a:t>
            </a:r>
            <a:endParaRPr lang="en-US" sz="1050" dirty="0"/>
          </a:p>
        </p:txBody>
      </p:sp>
      <p:sp>
        <p:nvSpPr>
          <p:cNvPr id="15" name="Text 13"/>
          <p:cNvSpPr/>
          <p:nvPr/>
        </p:nvSpPr>
        <p:spPr>
          <a:xfrm>
            <a:off x="4581144" y="4151376"/>
            <a:ext cx="2916936" cy="1371600"/>
          </a:xfrm>
          <a:prstGeom prst="rect">
            <a:avLst/>
          </a:prstGeom>
          <a:noFill/>
          <a:ln/>
        </p:spPr>
        <p:txBody>
          <a:bodyPr wrap="square" lIns="0" tIns="0" rIns="0" bIns="0" rtlCol="0" anchor="t"/>
          <a:lstStyle/>
          <a:p>
            <a:pPr marL="342900" indent="-342900">
              <a:lnSpc>
                <a:spcPct val="118000"/>
              </a:lnSpc>
              <a:spcAft>
                <a:spcPts val="500"/>
              </a:spcAft>
              <a:buSzPct val="100000"/>
              <a:buChar char="—"/>
            </a:pPr>
            <a:r>
              <a:rPr lang="en-US" sz="1000" dirty="0">
                <a:solidFill>
                  <a:srgbClr val="FFFFFF"/>
                </a:solidFill>
                <a:latin typeface="Montserrat" pitchFamily="34" charset="0"/>
                <a:ea typeface="Montserrat" pitchFamily="34" charset="-122"/>
                <a:cs typeface="Montserrat" pitchFamily="34" charset="-120"/>
              </a:rPr>
              <a:t>More collaboration between grantees</a:t>
            </a:r>
            <a:endParaRPr lang="en-US" sz="1000" dirty="0"/>
          </a:p>
          <a:p>
            <a:pPr marL="342900" indent="-342900">
              <a:lnSpc>
                <a:spcPct val="118000"/>
              </a:lnSpc>
              <a:spcAft>
                <a:spcPts val="500"/>
              </a:spcAft>
              <a:buSzPct val="100000"/>
              <a:buChar char="—"/>
            </a:pPr>
            <a:r>
              <a:rPr lang="en-US" sz="1000" dirty="0">
                <a:solidFill>
                  <a:srgbClr val="FFFFFF"/>
                </a:solidFill>
                <a:latin typeface="Montserrat" pitchFamily="34" charset="0"/>
                <a:ea typeface="Montserrat" pitchFamily="34" charset="-122"/>
                <a:cs typeface="Montserrat" pitchFamily="34" charset="-120"/>
              </a:rPr>
              <a:t>Better regional and intra-regional fund use</a:t>
            </a:r>
            <a:endParaRPr lang="en-US" sz="1000" dirty="0"/>
          </a:p>
          <a:p>
            <a:pPr marL="342900" indent="-342900">
              <a:lnSpc>
                <a:spcPct val="118000"/>
              </a:lnSpc>
              <a:spcAft>
                <a:spcPts val="500"/>
              </a:spcAft>
              <a:buSzPct val="100000"/>
              <a:buChar char="—"/>
            </a:pPr>
            <a:r>
              <a:rPr lang="en-US" sz="1000" dirty="0">
                <a:solidFill>
                  <a:srgbClr val="FFFFFF"/>
                </a:solidFill>
                <a:latin typeface="Montserrat" pitchFamily="34" charset="0"/>
                <a:ea typeface="Montserrat" pitchFamily="34" charset="-122"/>
                <a:cs typeface="Montserrat" pitchFamily="34" charset="-120"/>
              </a:rPr>
              <a:t>Stronger for-profit and community participation</a:t>
            </a:r>
            <a:endParaRPr lang="en-US" sz="1000" dirty="0"/>
          </a:p>
        </p:txBody>
      </p:sp>
      <p:sp>
        <p:nvSpPr>
          <p:cNvPr id="16" name="Shape 14"/>
          <p:cNvSpPr/>
          <p:nvPr/>
        </p:nvSpPr>
        <p:spPr>
          <a:xfrm>
            <a:off x="8010144" y="2487168"/>
            <a:ext cx="3429000" cy="3200400"/>
          </a:xfrm>
          <a:prstGeom prst="rect">
            <a:avLst/>
          </a:prstGeom>
          <a:solidFill>
            <a:srgbClr val="ECF1ED"/>
          </a:solidFill>
          <a:ln/>
        </p:spPr>
        <p:txBody>
          <a:bodyPr/>
          <a:lstStyle/>
          <a:p>
            <a:endParaRPr lang="en-US"/>
          </a:p>
        </p:txBody>
      </p:sp>
      <p:sp>
        <p:nvSpPr>
          <p:cNvPr id="17" name="Text 15"/>
          <p:cNvSpPr/>
          <p:nvPr/>
        </p:nvSpPr>
        <p:spPr>
          <a:xfrm>
            <a:off x="8266176" y="2688336"/>
            <a:ext cx="457200" cy="329184"/>
          </a:xfrm>
          <a:prstGeom prst="rect">
            <a:avLst/>
          </a:prstGeom>
          <a:noFill/>
          <a:ln/>
        </p:spPr>
        <p:txBody>
          <a:bodyPr wrap="square" lIns="0" tIns="0" rIns="0" bIns="0" rtlCol="0" anchor="ctr"/>
          <a:lstStyle/>
          <a:p>
            <a:pPr marL="0" indent="0">
              <a:buNone/>
            </a:pPr>
            <a:r>
              <a:rPr lang="en-US" sz="2200" b="1" dirty="0">
                <a:solidFill>
                  <a:srgbClr val="407F82"/>
                </a:solidFill>
                <a:latin typeface="Playfair Display" pitchFamily="34" charset="0"/>
                <a:ea typeface="Playfair Display" pitchFamily="34" charset="-122"/>
                <a:cs typeface="Playfair Display" pitchFamily="34" charset="-120"/>
              </a:rPr>
              <a:t>3</a:t>
            </a:r>
            <a:endParaRPr lang="en-US" sz="2200" dirty="0"/>
          </a:p>
        </p:txBody>
      </p:sp>
      <p:sp>
        <p:nvSpPr>
          <p:cNvPr id="18" name="Text 16"/>
          <p:cNvSpPr/>
          <p:nvPr/>
        </p:nvSpPr>
        <p:spPr>
          <a:xfrm>
            <a:off x="8266176" y="3054096"/>
            <a:ext cx="2916936" cy="548640"/>
          </a:xfrm>
          <a:prstGeom prst="rect">
            <a:avLst/>
          </a:prstGeom>
          <a:noFill/>
          <a:ln/>
        </p:spPr>
        <p:txBody>
          <a:bodyPr wrap="square" lIns="0" tIns="0" rIns="0" bIns="0" rtlCol="0" anchor="ctr"/>
          <a:lstStyle/>
          <a:p>
            <a:pPr marL="0" indent="0">
              <a:lnSpc>
                <a:spcPct val="115000"/>
              </a:lnSpc>
              <a:buNone/>
            </a:pPr>
            <a:r>
              <a:rPr lang="en-US" sz="1350" b="1" dirty="0">
                <a:solidFill>
                  <a:srgbClr val="231F20"/>
                </a:solidFill>
                <a:latin typeface="Montserrat" pitchFamily="34" charset="0"/>
                <a:ea typeface="Montserrat" pitchFamily="34" charset="-122"/>
                <a:cs typeface="Montserrat" pitchFamily="34" charset="-120"/>
              </a:rPr>
              <a:t>Educate and Advocate</a:t>
            </a:r>
            <a:endParaRPr lang="en-US" sz="1350" dirty="0"/>
          </a:p>
        </p:txBody>
      </p:sp>
      <p:sp>
        <p:nvSpPr>
          <p:cNvPr id="19" name="Text 17"/>
          <p:cNvSpPr/>
          <p:nvPr/>
        </p:nvSpPr>
        <p:spPr>
          <a:xfrm>
            <a:off x="8266176" y="3602736"/>
            <a:ext cx="2916936" cy="457200"/>
          </a:xfrm>
          <a:prstGeom prst="rect">
            <a:avLst/>
          </a:prstGeom>
          <a:noFill/>
          <a:ln/>
        </p:spPr>
        <p:txBody>
          <a:bodyPr wrap="square" lIns="0" tIns="0" rIns="0" bIns="0" rtlCol="0" anchor="ctr"/>
          <a:lstStyle/>
          <a:p>
            <a:pPr marL="0" indent="0">
              <a:lnSpc>
                <a:spcPct val="120000"/>
              </a:lnSpc>
              <a:buNone/>
            </a:pPr>
            <a:r>
              <a:rPr lang="en-US" sz="1050" dirty="0">
                <a:solidFill>
                  <a:srgbClr val="231F20"/>
                </a:solidFill>
                <a:latin typeface="Montserrat" pitchFamily="34" charset="0"/>
                <a:ea typeface="Montserrat" pitchFamily="34" charset="-122"/>
                <a:cs typeface="Montserrat" pitchFamily="34" charset="-120"/>
              </a:rPr>
              <a:t>Make the case for tourism's value to Idaho.</a:t>
            </a:r>
            <a:endParaRPr lang="en-US" sz="1050" dirty="0"/>
          </a:p>
        </p:txBody>
      </p:sp>
      <p:sp>
        <p:nvSpPr>
          <p:cNvPr id="20" name="Text 18"/>
          <p:cNvSpPr/>
          <p:nvPr/>
        </p:nvSpPr>
        <p:spPr>
          <a:xfrm>
            <a:off x="8266176" y="4151376"/>
            <a:ext cx="2916936" cy="1371600"/>
          </a:xfrm>
          <a:prstGeom prst="rect">
            <a:avLst/>
          </a:prstGeom>
          <a:noFill/>
          <a:ln/>
        </p:spPr>
        <p:txBody>
          <a:bodyPr wrap="square" lIns="0" tIns="0" rIns="0" bIns="0" rtlCol="0" anchor="t"/>
          <a:lstStyle/>
          <a:p>
            <a:pPr marL="342900" indent="-342900">
              <a:lnSpc>
                <a:spcPct val="118000"/>
              </a:lnSpc>
              <a:spcAft>
                <a:spcPts val="500"/>
              </a:spcAft>
              <a:buSzPct val="100000"/>
              <a:buChar char="—"/>
            </a:pPr>
            <a:r>
              <a:rPr lang="en-US" sz="1000" dirty="0">
                <a:solidFill>
                  <a:srgbClr val="231F20"/>
                </a:solidFill>
                <a:latin typeface="Montserrat" pitchFamily="34" charset="0"/>
                <a:ea typeface="Montserrat" pitchFamily="34" charset="-122"/>
                <a:cs typeface="Montserrat" pitchFamily="34" charset="-120"/>
              </a:rPr>
              <a:t>Engagement with state, city, county, and chamber groups</a:t>
            </a:r>
            <a:endParaRPr lang="en-US" sz="1000" dirty="0"/>
          </a:p>
          <a:p>
            <a:pPr marL="342900" indent="-342900">
              <a:lnSpc>
                <a:spcPct val="118000"/>
              </a:lnSpc>
              <a:spcAft>
                <a:spcPts val="500"/>
              </a:spcAft>
              <a:buSzPct val="100000"/>
              <a:buChar char="—"/>
            </a:pPr>
            <a:r>
              <a:rPr lang="en-US" sz="1000" dirty="0">
                <a:solidFill>
                  <a:srgbClr val="231F20"/>
                </a:solidFill>
                <a:latin typeface="Montserrat" pitchFamily="34" charset="0"/>
                <a:ea typeface="Montserrat" pitchFamily="34" charset="-122"/>
                <a:cs typeface="Montserrat" pitchFamily="34" charset="-120"/>
              </a:rPr>
              <a:t>Ongoing research on Idaho travel trends</a:t>
            </a:r>
            <a:endParaRPr lang="en-US" sz="1000" dirty="0"/>
          </a:p>
          <a:p>
            <a:pPr marL="342900" indent="-342900">
              <a:lnSpc>
                <a:spcPct val="118000"/>
              </a:lnSpc>
              <a:spcAft>
                <a:spcPts val="500"/>
              </a:spcAft>
              <a:buSzPct val="100000"/>
              <a:buChar char="—"/>
            </a:pPr>
            <a:r>
              <a:rPr lang="en-US" sz="1000" dirty="0">
                <a:solidFill>
                  <a:srgbClr val="231F20"/>
                </a:solidFill>
                <a:latin typeface="Montserrat" pitchFamily="34" charset="0"/>
                <a:ea typeface="Montserrat" pitchFamily="34" charset="-122"/>
                <a:cs typeface="Montserrat" pitchFamily="34" charset="-120"/>
              </a:rPr>
              <a:t>Consistent, high-quality communication</a:t>
            </a:r>
            <a:endParaRPr lang="en-US" sz="1000" dirty="0"/>
          </a:p>
        </p:txBody>
      </p:sp>
      <p:sp>
        <p:nvSpPr>
          <p:cNvPr id="21" name="Text 19"/>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ITC Program Priorities and the 2024–2026 ITC Strategic Plan</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476756" cy="256032"/>
          </a:xfrm>
          <a:prstGeom prst="rect">
            <a:avLst/>
          </a:prstGeom>
          <a:solidFill>
            <a:srgbClr val="325454"/>
          </a:solidFill>
          <a:ln/>
        </p:spPr>
        <p:txBody>
          <a:bodyPr/>
          <a:lstStyle/>
          <a:p>
            <a:endParaRPr lang="en-US"/>
          </a:p>
        </p:txBody>
      </p:sp>
      <p:sp>
        <p:nvSpPr>
          <p:cNvPr id="3" name="Text 1"/>
          <p:cNvSpPr/>
          <p:nvPr/>
        </p:nvSpPr>
        <p:spPr>
          <a:xfrm>
            <a:off x="640080" y="438912"/>
            <a:ext cx="1476756"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ELIGIBILITY</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Who can apply</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The application is regionally competitive. Meeting the bar below gets you considered, not funded.</a:t>
            </a:r>
            <a:endParaRPr lang="en-US" sz="1300" dirty="0"/>
          </a:p>
        </p:txBody>
      </p:sp>
      <p:sp>
        <p:nvSpPr>
          <p:cNvPr id="6" name="Shape 4"/>
          <p:cNvSpPr/>
          <p:nvPr/>
        </p:nvSpPr>
        <p:spPr>
          <a:xfrm>
            <a:off x="640080" y="2340864"/>
            <a:ext cx="118872" cy="118872"/>
          </a:xfrm>
          <a:prstGeom prst="rect">
            <a:avLst/>
          </a:prstGeom>
          <a:solidFill>
            <a:srgbClr val="325454"/>
          </a:solidFill>
          <a:ln/>
        </p:spPr>
        <p:txBody>
          <a:bodyPr/>
          <a:lstStyle/>
          <a:p>
            <a:endParaRPr lang="en-US"/>
          </a:p>
        </p:txBody>
      </p:sp>
      <p:sp>
        <p:nvSpPr>
          <p:cNvPr id="7" name="Text 5"/>
          <p:cNvSpPr/>
          <p:nvPr/>
        </p:nvSpPr>
        <p:spPr>
          <a:xfrm>
            <a:off x="960120" y="2286000"/>
            <a:ext cx="4937760" cy="274320"/>
          </a:xfrm>
          <a:prstGeom prst="rect">
            <a:avLst/>
          </a:prstGeom>
          <a:noFill/>
          <a:ln/>
        </p:spPr>
        <p:txBody>
          <a:bodyPr wrap="square" lIns="0" tIns="0" rIns="0" bIns="0" rtlCol="0" anchor="ctr"/>
          <a:lstStyle/>
          <a:p>
            <a:pPr marL="0" indent="0">
              <a:buNone/>
            </a:pPr>
            <a:r>
              <a:rPr lang="en-US" sz="1250" b="1" dirty="0">
                <a:solidFill>
                  <a:srgbClr val="231F20"/>
                </a:solidFill>
                <a:latin typeface="Montserrat" pitchFamily="34" charset="0"/>
                <a:ea typeface="Montserrat" pitchFamily="34" charset="-122"/>
                <a:cs typeface="Montserrat" pitchFamily="34" charset="-120"/>
              </a:rPr>
              <a:t>An Idaho-based non-profit, incorporated organization</a:t>
            </a:r>
            <a:endParaRPr lang="en-US" sz="1250" dirty="0"/>
          </a:p>
        </p:txBody>
      </p:sp>
      <p:sp>
        <p:nvSpPr>
          <p:cNvPr id="8" name="Text 6"/>
          <p:cNvSpPr/>
          <p:nvPr/>
        </p:nvSpPr>
        <p:spPr>
          <a:xfrm>
            <a:off x="960120" y="2578608"/>
            <a:ext cx="4937760" cy="548640"/>
          </a:xfrm>
          <a:prstGeom prst="rect">
            <a:avLst/>
          </a:prstGeom>
          <a:noFill/>
          <a:ln/>
        </p:spPr>
        <p:txBody>
          <a:bodyPr wrap="square" lIns="0" tIns="0" rIns="0" bIns="0" rtlCol="0" anchor="ctr"/>
          <a:lstStyle/>
          <a:p>
            <a:pPr marL="0" indent="0">
              <a:lnSpc>
                <a:spcPct val="120000"/>
              </a:lnSpc>
              <a:buNone/>
            </a:pPr>
            <a:r>
              <a:rPr lang="en-US" sz="1050" dirty="0">
                <a:solidFill>
                  <a:schemeClr val="bg2">
                    <a:lumMod val="10000"/>
                  </a:schemeClr>
                </a:solidFill>
                <a:latin typeface="Montserrat" pitchFamily="34" charset="0"/>
                <a:ea typeface="Montserrat" pitchFamily="34" charset="-122"/>
                <a:cs typeface="Montserrat" pitchFamily="34" charset="-120"/>
              </a:rPr>
              <a:t>This is a hard requirement, not a preference.</a:t>
            </a:r>
            <a:endParaRPr lang="en-US" sz="1050" dirty="0">
              <a:solidFill>
                <a:schemeClr val="bg2">
                  <a:lumMod val="10000"/>
                </a:schemeClr>
              </a:solidFill>
            </a:endParaRPr>
          </a:p>
        </p:txBody>
      </p:sp>
      <p:sp>
        <p:nvSpPr>
          <p:cNvPr id="9" name="Shape 7"/>
          <p:cNvSpPr/>
          <p:nvPr/>
        </p:nvSpPr>
        <p:spPr>
          <a:xfrm>
            <a:off x="6263640" y="2340864"/>
            <a:ext cx="118872" cy="118872"/>
          </a:xfrm>
          <a:prstGeom prst="rect">
            <a:avLst/>
          </a:prstGeom>
          <a:solidFill>
            <a:srgbClr val="325454"/>
          </a:solidFill>
          <a:ln/>
        </p:spPr>
        <p:txBody>
          <a:bodyPr/>
          <a:lstStyle/>
          <a:p>
            <a:endParaRPr lang="en-US"/>
          </a:p>
        </p:txBody>
      </p:sp>
      <p:sp>
        <p:nvSpPr>
          <p:cNvPr id="10" name="Text 8"/>
          <p:cNvSpPr/>
          <p:nvPr/>
        </p:nvSpPr>
        <p:spPr>
          <a:xfrm>
            <a:off x="6583680" y="2286000"/>
            <a:ext cx="4937760" cy="274320"/>
          </a:xfrm>
          <a:prstGeom prst="rect">
            <a:avLst/>
          </a:prstGeom>
          <a:noFill/>
          <a:ln/>
        </p:spPr>
        <p:txBody>
          <a:bodyPr wrap="square" lIns="0" tIns="0" rIns="0" bIns="0" rtlCol="0" anchor="ctr"/>
          <a:lstStyle/>
          <a:p>
            <a:pPr marL="0" indent="0">
              <a:buNone/>
            </a:pPr>
            <a:r>
              <a:rPr lang="en-US" sz="1250" b="1" dirty="0">
                <a:solidFill>
                  <a:srgbClr val="231F20"/>
                </a:solidFill>
                <a:latin typeface="Montserrat" pitchFamily="34" charset="0"/>
                <a:ea typeface="Montserrat" pitchFamily="34" charset="-122"/>
                <a:cs typeface="Montserrat" pitchFamily="34" charset="-120"/>
              </a:rPr>
              <a:t>A viable travel or convention program</a:t>
            </a:r>
            <a:endParaRPr lang="en-US" sz="1250" dirty="0"/>
          </a:p>
        </p:txBody>
      </p:sp>
      <p:sp>
        <p:nvSpPr>
          <p:cNvPr id="11" name="Text 9"/>
          <p:cNvSpPr/>
          <p:nvPr/>
        </p:nvSpPr>
        <p:spPr>
          <a:xfrm>
            <a:off x="6583680" y="2578608"/>
            <a:ext cx="4937760" cy="548640"/>
          </a:xfrm>
          <a:prstGeom prst="rect">
            <a:avLst/>
          </a:prstGeom>
          <a:noFill/>
          <a:ln/>
        </p:spPr>
        <p:txBody>
          <a:bodyPr wrap="square" lIns="0" tIns="0" rIns="0" bIns="0" rtlCol="0" anchor="ctr"/>
          <a:lstStyle/>
          <a:p>
            <a:pPr marL="0" indent="0">
              <a:lnSpc>
                <a:spcPct val="120000"/>
              </a:lnSpc>
              <a:buNone/>
            </a:pPr>
            <a:r>
              <a:rPr lang="en-US" sz="1050" dirty="0">
                <a:solidFill>
                  <a:schemeClr val="bg2">
                    <a:lumMod val="10000"/>
                  </a:schemeClr>
                </a:solidFill>
                <a:latin typeface="Montserrat" pitchFamily="34" charset="0"/>
                <a:ea typeface="Montserrat" pitchFamily="34" charset="-122"/>
                <a:cs typeface="Montserrat" pitchFamily="34" charset="-120"/>
              </a:rPr>
              <a:t>Already operating in your region, not proposed from scratch.</a:t>
            </a:r>
            <a:endParaRPr lang="en-US" sz="1050" dirty="0">
              <a:solidFill>
                <a:schemeClr val="bg2">
                  <a:lumMod val="10000"/>
                </a:schemeClr>
              </a:solidFill>
            </a:endParaRPr>
          </a:p>
        </p:txBody>
      </p:sp>
      <p:sp>
        <p:nvSpPr>
          <p:cNvPr id="12" name="Shape 10"/>
          <p:cNvSpPr/>
          <p:nvPr/>
        </p:nvSpPr>
        <p:spPr>
          <a:xfrm>
            <a:off x="640080" y="3456432"/>
            <a:ext cx="118872" cy="118872"/>
          </a:xfrm>
          <a:prstGeom prst="rect">
            <a:avLst/>
          </a:prstGeom>
          <a:solidFill>
            <a:srgbClr val="325454"/>
          </a:solidFill>
          <a:ln/>
        </p:spPr>
        <p:txBody>
          <a:bodyPr/>
          <a:lstStyle/>
          <a:p>
            <a:endParaRPr lang="en-US"/>
          </a:p>
        </p:txBody>
      </p:sp>
      <p:sp>
        <p:nvSpPr>
          <p:cNvPr id="13" name="Text 11"/>
          <p:cNvSpPr/>
          <p:nvPr/>
        </p:nvSpPr>
        <p:spPr>
          <a:xfrm>
            <a:off x="960120" y="3401568"/>
            <a:ext cx="4937760" cy="274320"/>
          </a:xfrm>
          <a:prstGeom prst="rect">
            <a:avLst/>
          </a:prstGeom>
          <a:noFill/>
          <a:ln/>
        </p:spPr>
        <p:txBody>
          <a:bodyPr wrap="square" lIns="0" tIns="0" rIns="0" bIns="0" rtlCol="0" anchor="ctr"/>
          <a:lstStyle/>
          <a:p>
            <a:pPr marL="0" indent="0">
              <a:buNone/>
            </a:pPr>
            <a:r>
              <a:rPr lang="en-US" sz="1250" b="1" dirty="0">
                <a:solidFill>
                  <a:srgbClr val="231F20"/>
                </a:solidFill>
                <a:latin typeface="Montserrat" pitchFamily="34" charset="0"/>
                <a:ea typeface="Montserrat" pitchFamily="34" charset="-122"/>
                <a:cs typeface="Montserrat" pitchFamily="34" charset="-120"/>
              </a:rPr>
              <a:t>A goal-oriented plan</a:t>
            </a:r>
            <a:endParaRPr lang="en-US" sz="1250" dirty="0"/>
          </a:p>
        </p:txBody>
      </p:sp>
      <p:sp>
        <p:nvSpPr>
          <p:cNvPr id="14" name="Text 12"/>
          <p:cNvSpPr/>
          <p:nvPr/>
        </p:nvSpPr>
        <p:spPr>
          <a:xfrm>
            <a:off x="960120" y="3694176"/>
            <a:ext cx="4937760" cy="548640"/>
          </a:xfrm>
          <a:prstGeom prst="rect">
            <a:avLst/>
          </a:prstGeom>
          <a:noFill/>
          <a:ln/>
        </p:spPr>
        <p:txBody>
          <a:bodyPr wrap="square" lIns="0" tIns="0" rIns="0" bIns="0" rtlCol="0" anchor="ctr"/>
          <a:lstStyle/>
          <a:p>
            <a:pPr marL="0" indent="0">
              <a:lnSpc>
                <a:spcPct val="120000"/>
              </a:lnSpc>
              <a:buNone/>
            </a:pPr>
            <a:r>
              <a:rPr lang="en-US" sz="1050" dirty="0">
                <a:solidFill>
                  <a:schemeClr val="bg2">
                    <a:lumMod val="10000"/>
                  </a:schemeClr>
                </a:solidFill>
                <a:latin typeface="Montserrat" pitchFamily="34" charset="0"/>
                <a:ea typeface="Montserrat" pitchFamily="34" charset="-122"/>
                <a:cs typeface="Montserrat" pitchFamily="34" charset="-120"/>
              </a:rPr>
              <a:t>With a timeline, objectives, and a way to measure performance.</a:t>
            </a:r>
            <a:endParaRPr lang="en-US" sz="1050" dirty="0">
              <a:solidFill>
                <a:schemeClr val="bg2">
                  <a:lumMod val="10000"/>
                </a:schemeClr>
              </a:solidFill>
            </a:endParaRPr>
          </a:p>
        </p:txBody>
      </p:sp>
      <p:sp>
        <p:nvSpPr>
          <p:cNvPr id="15" name="Shape 13"/>
          <p:cNvSpPr/>
          <p:nvPr/>
        </p:nvSpPr>
        <p:spPr>
          <a:xfrm>
            <a:off x="6263640" y="3456432"/>
            <a:ext cx="118872" cy="118872"/>
          </a:xfrm>
          <a:prstGeom prst="rect">
            <a:avLst/>
          </a:prstGeom>
          <a:solidFill>
            <a:srgbClr val="325454"/>
          </a:solidFill>
          <a:ln/>
        </p:spPr>
        <p:txBody>
          <a:bodyPr/>
          <a:lstStyle/>
          <a:p>
            <a:endParaRPr lang="en-US"/>
          </a:p>
        </p:txBody>
      </p:sp>
      <p:sp>
        <p:nvSpPr>
          <p:cNvPr id="16" name="Text 14"/>
          <p:cNvSpPr/>
          <p:nvPr/>
        </p:nvSpPr>
        <p:spPr>
          <a:xfrm>
            <a:off x="6583680" y="3401568"/>
            <a:ext cx="4937760" cy="274320"/>
          </a:xfrm>
          <a:prstGeom prst="rect">
            <a:avLst/>
          </a:prstGeom>
          <a:noFill/>
          <a:ln/>
        </p:spPr>
        <p:txBody>
          <a:bodyPr wrap="square" lIns="0" tIns="0" rIns="0" bIns="0" rtlCol="0" anchor="ctr"/>
          <a:lstStyle/>
          <a:p>
            <a:pPr marL="0" indent="0">
              <a:buNone/>
            </a:pPr>
            <a:r>
              <a:rPr lang="en-US" sz="1250" b="1" dirty="0">
                <a:solidFill>
                  <a:srgbClr val="231F20"/>
                </a:solidFill>
                <a:latin typeface="Montserrat" pitchFamily="34" charset="0"/>
                <a:ea typeface="Montserrat" pitchFamily="34" charset="-122"/>
                <a:cs typeface="Montserrat" pitchFamily="34" charset="-120"/>
              </a:rPr>
              <a:t>Adequate resources to deliver it</a:t>
            </a:r>
            <a:endParaRPr lang="en-US" sz="1250" dirty="0"/>
          </a:p>
        </p:txBody>
      </p:sp>
      <p:sp>
        <p:nvSpPr>
          <p:cNvPr id="17" name="Text 15"/>
          <p:cNvSpPr/>
          <p:nvPr/>
        </p:nvSpPr>
        <p:spPr>
          <a:xfrm>
            <a:off x="6583680" y="3694176"/>
            <a:ext cx="4937760" cy="548640"/>
          </a:xfrm>
          <a:prstGeom prst="rect">
            <a:avLst/>
          </a:prstGeom>
          <a:noFill/>
          <a:ln/>
        </p:spPr>
        <p:txBody>
          <a:bodyPr wrap="square" lIns="0" tIns="0" rIns="0" bIns="0" rtlCol="0" anchor="ctr"/>
          <a:lstStyle/>
          <a:p>
            <a:pPr marL="0" indent="0">
              <a:lnSpc>
                <a:spcPct val="120000"/>
              </a:lnSpc>
              <a:buNone/>
            </a:pPr>
            <a:r>
              <a:rPr lang="en-US" sz="1050" dirty="0">
                <a:solidFill>
                  <a:schemeClr val="bg2">
                    <a:lumMod val="10000"/>
                  </a:schemeClr>
                </a:solidFill>
                <a:latin typeface="Montserrat" pitchFamily="34" charset="0"/>
                <a:ea typeface="Montserrat" pitchFamily="34" charset="-122"/>
                <a:cs typeface="Montserrat" pitchFamily="34" charset="-120"/>
              </a:rPr>
              <a:t>You must be able to carry out the plan you propose.</a:t>
            </a:r>
            <a:endParaRPr lang="en-US" sz="1050" dirty="0">
              <a:solidFill>
                <a:schemeClr val="bg2">
                  <a:lumMod val="10000"/>
                </a:schemeClr>
              </a:solidFill>
            </a:endParaRPr>
          </a:p>
        </p:txBody>
      </p:sp>
      <p:sp>
        <p:nvSpPr>
          <p:cNvPr id="18" name="Shape 16"/>
          <p:cNvSpPr/>
          <p:nvPr/>
        </p:nvSpPr>
        <p:spPr>
          <a:xfrm>
            <a:off x="640080" y="4572000"/>
            <a:ext cx="118872" cy="118872"/>
          </a:xfrm>
          <a:prstGeom prst="rect">
            <a:avLst/>
          </a:prstGeom>
          <a:solidFill>
            <a:srgbClr val="325454"/>
          </a:solidFill>
          <a:ln/>
        </p:spPr>
        <p:txBody>
          <a:bodyPr/>
          <a:lstStyle/>
          <a:p>
            <a:endParaRPr lang="en-US"/>
          </a:p>
        </p:txBody>
      </p:sp>
      <p:sp>
        <p:nvSpPr>
          <p:cNvPr id="19" name="Text 17"/>
          <p:cNvSpPr/>
          <p:nvPr/>
        </p:nvSpPr>
        <p:spPr>
          <a:xfrm>
            <a:off x="960120" y="4517136"/>
            <a:ext cx="4937760" cy="274320"/>
          </a:xfrm>
          <a:prstGeom prst="rect">
            <a:avLst/>
          </a:prstGeom>
          <a:noFill/>
          <a:ln/>
        </p:spPr>
        <p:txBody>
          <a:bodyPr wrap="square" lIns="0" tIns="0" rIns="0" bIns="0" rtlCol="0" anchor="ctr"/>
          <a:lstStyle/>
          <a:p>
            <a:pPr marL="0" indent="0">
              <a:buNone/>
            </a:pPr>
            <a:r>
              <a:rPr lang="en-US" sz="1250" b="1" dirty="0">
                <a:solidFill>
                  <a:srgbClr val="231F20"/>
                </a:solidFill>
                <a:latin typeface="Montserrat" pitchFamily="34" charset="0"/>
                <a:ea typeface="Montserrat" pitchFamily="34" charset="-122"/>
                <a:cs typeface="Montserrat" pitchFamily="34" charset="-120"/>
              </a:rPr>
              <a:t>A financial management system</a:t>
            </a:r>
            <a:endParaRPr lang="en-US" sz="1250" dirty="0"/>
          </a:p>
        </p:txBody>
      </p:sp>
      <p:sp>
        <p:nvSpPr>
          <p:cNvPr id="20" name="Text 18"/>
          <p:cNvSpPr/>
          <p:nvPr/>
        </p:nvSpPr>
        <p:spPr>
          <a:xfrm>
            <a:off x="960120" y="4809744"/>
            <a:ext cx="4937760" cy="548640"/>
          </a:xfrm>
          <a:prstGeom prst="rect">
            <a:avLst/>
          </a:prstGeom>
          <a:noFill/>
          <a:ln/>
        </p:spPr>
        <p:txBody>
          <a:bodyPr wrap="square" lIns="0" tIns="0" rIns="0" bIns="0" rtlCol="0" anchor="ctr"/>
          <a:lstStyle/>
          <a:p>
            <a:pPr marL="0" indent="0">
              <a:lnSpc>
                <a:spcPct val="120000"/>
              </a:lnSpc>
              <a:buNone/>
            </a:pPr>
            <a:r>
              <a:rPr lang="en-US" sz="1050" dirty="0">
                <a:solidFill>
                  <a:schemeClr val="bg2">
                    <a:lumMod val="10000"/>
                  </a:schemeClr>
                </a:solidFill>
                <a:latin typeface="Montserrat" pitchFamily="34" charset="0"/>
                <a:ea typeface="Montserrat" pitchFamily="34" charset="-122"/>
                <a:cs typeface="Montserrat" pitchFamily="34" charset="-120"/>
              </a:rPr>
              <a:t>Plus records management and the ability to administer the grant.</a:t>
            </a:r>
            <a:endParaRPr lang="en-US" sz="1050" dirty="0">
              <a:solidFill>
                <a:schemeClr val="bg2">
                  <a:lumMod val="10000"/>
                </a:schemeClr>
              </a:solidFill>
            </a:endParaRPr>
          </a:p>
        </p:txBody>
      </p:sp>
      <p:sp>
        <p:nvSpPr>
          <p:cNvPr id="21" name="Shape 19"/>
          <p:cNvSpPr/>
          <p:nvPr/>
        </p:nvSpPr>
        <p:spPr>
          <a:xfrm>
            <a:off x="6263640" y="4572000"/>
            <a:ext cx="118872" cy="118872"/>
          </a:xfrm>
          <a:prstGeom prst="rect">
            <a:avLst/>
          </a:prstGeom>
          <a:solidFill>
            <a:srgbClr val="325454"/>
          </a:solidFill>
          <a:ln/>
        </p:spPr>
        <p:txBody>
          <a:bodyPr/>
          <a:lstStyle/>
          <a:p>
            <a:endParaRPr lang="en-US"/>
          </a:p>
        </p:txBody>
      </p:sp>
      <p:sp>
        <p:nvSpPr>
          <p:cNvPr id="22" name="Text 20"/>
          <p:cNvSpPr/>
          <p:nvPr/>
        </p:nvSpPr>
        <p:spPr>
          <a:xfrm>
            <a:off x="6583680" y="4517136"/>
            <a:ext cx="4937760" cy="274320"/>
          </a:xfrm>
          <a:prstGeom prst="rect">
            <a:avLst/>
          </a:prstGeom>
          <a:noFill/>
          <a:ln/>
        </p:spPr>
        <p:txBody>
          <a:bodyPr wrap="square" lIns="0" tIns="0" rIns="0" bIns="0" rtlCol="0" anchor="ctr"/>
          <a:lstStyle/>
          <a:p>
            <a:pPr marL="0" indent="0">
              <a:buNone/>
            </a:pPr>
            <a:r>
              <a:rPr lang="en-US" sz="1250" b="1" dirty="0">
                <a:solidFill>
                  <a:srgbClr val="231F20"/>
                </a:solidFill>
                <a:latin typeface="Montserrat" pitchFamily="34" charset="0"/>
                <a:ea typeface="Montserrat" pitchFamily="34" charset="-122"/>
                <a:cs typeface="Montserrat" pitchFamily="34" charset="-120"/>
              </a:rPr>
              <a:t>Good Standing, if you've had a grant before</a:t>
            </a:r>
            <a:endParaRPr lang="en-US" sz="1250" dirty="0"/>
          </a:p>
        </p:txBody>
      </p:sp>
      <p:sp>
        <p:nvSpPr>
          <p:cNvPr id="23" name="Text 21"/>
          <p:cNvSpPr/>
          <p:nvPr/>
        </p:nvSpPr>
        <p:spPr>
          <a:xfrm>
            <a:off x="6583680" y="4809744"/>
            <a:ext cx="4937760" cy="548640"/>
          </a:xfrm>
          <a:prstGeom prst="rect">
            <a:avLst/>
          </a:prstGeom>
          <a:noFill/>
          <a:ln/>
        </p:spPr>
        <p:txBody>
          <a:bodyPr wrap="square" lIns="0" tIns="0" rIns="0" bIns="0" rtlCol="0" anchor="ctr"/>
          <a:lstStyle/>
          <a:p>
            <a:pPr marL="0" indent="0">
              <a:lnSpc>
                <a:spcPct val="120000"/>
              </a:lnSpc>
              <a:buNone/>
            </a:pPr>
            <a:r>
              <a:rPr lang="en-US" sz="1050" dirty="0">
                <a:solidFill>
                  <a:schemeClr val="bg2">
                    <a:lumMod val="10000"/>
                  </a:schemeClr>
                </a:solidFill>
                <a:latin typeface="Montserrat" pitchFamily="34" charset="0"/>
                <a:ea typeface="Montserrat" pitchFamily="34" charset="-122"/>
                <a:cs typeface="Montserrat" pitchFamily="34" charset="-120"/>
              </a:rPr>
              <a:t>Past performance and grant management are weighed.</a:t>
            </a:r>
            <a:endParaRPr lang="en-US" sz="1050" dirty="0">
              <a:solidFill>
                <a:schemeClr val="bg2">
                  <a:lumMod val="10000"/>
                </a:schemeClr>
              </a:solidFill>
            </a:endParaRPr>
          </a:p>
        </p:txBody>
      </p:sp>
      <p:sp>
        <p:nvSpPr>
          <p:cNvPr id="24" name="Text 22"/>
          <p:cNvSpPr/>
          <p:nvPr/>
        </p:nvSpPr>
        <p:spPr>
          <a:xfrm>
            <a:off x="640080" y="5669280"/>
            <a:ext cx="10908792" cy="457200"/>
          </a:xfrm>
          <a:prstGeom prst="rect">
            <a:avLst/>
          </a:prstGeom>
          <a:noFill/>
          <a:ln/>
        </p:spPr>
        <p:txBody>
          <a:bodyPr wrap="square" lIns="0" tIns="0" rIns="0" bIns="0" rtlCol="0" anchor="ctr"/>
          <a:lstStyle/>
          <a:p>
            <a:pPr marL="0" indent="0">
              <a:lnSpc>
                <a:spcPct val="130000"/>
              </a:lnSpc>
              <a:buNone/>
            </a:pPr>
            <a:r>
              <a:rPr lang="en-US" sz="1150" dirty="0">
                <a:solidFill>
                  <a:srgbClr val="231F20"/>
                </a:solidFill>
                <a:latin typeface="Montserrat" pitchFamily="34" charset="0"/>
                <a:ea typeface="Montserrat" pitchFamily="34" charset="-122"/>
                <a:cs typeface="Montserrat" pitchFamily="34" charset="-120"/>
              </a:rPr>
              <a:t>An organization that can show it represents the entire state may apply for multi-regional funding, where funds are contributed from each region's respective bucket at the determination of the Regional Council representative.</a:t>
            </a:r>
            <a:endParaRPr lang="en-US" sz="1150" dirty="0"/>
          </a:p>
        </p:txBody>
      </p:sp>
      <p:sp>
        <p:nvSpPr>
          <p:cNvPr id="25" name="Text 23"/>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Eligible Applicants</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161288" cy="256032"/>
          </a:xfrm>
          <a:prstGeom prst="rect">
            <a:avLst/>
          </a:prstGeom>
          <a:solidFill>
            <a:srgbClr val="325454"/>
          </a:solidFill>
          <a:ln/>
        </p:spPr>
        <p:txBody>
          <a:bodyPr/>
          <a:lstStyle/>
          <a:p>
            <a:endParaRPr lang="en-US"/>
          </a:p>
        </p:txBody>
      </p:sp>
      <p:sp>
        <p:nvSpPr>
          <p:cNvPr id="3" name="Text 1"/>
          <p:cNvSpPr/>
          <p:nvPr/>
        </p:nvSpPr>
        <p:spPr>
          <a:xfrm>
            <a:off x="640080" y="438912"/>
            <a:ext cx="1161288"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THE TEST</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Does it put a head in a bed?</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When you're unsure whether something qualifies, this is the question underneath almost every rule in the handbook.</a:t>
            </a:r>
            <a:endParaRPr lang="en-US" sz="1300" dirty="0"/>
          </a:p>
        </p:txBody>
      </p:sp>
      <p:sp>
        <p:nvSpPr>
          <p:cNvPr id="6" name="Shape 4"/>
          <p:cNvSpPr/>
          <p:nvPr/>
        </p:nvSpPr>
        <p:spPr>
          <a:xfrm>
            <a:off x="640080" y="2331720"/>
            <a:ext cx="10908792" cy="1417320"/>
          </a:xfrm>
          <a:prstGeom prst="rect">
            <a:avLst/>
          </a:prstGeom>
          <a:solidFill>
            <a:srgbClr val="325454"/>
          </a:solidFill>
          <a:ln/>
        </p:spPr>
        <p:txBody>
          <a:bodyPr/>
          <a:lstStyle/>
          <a:p>
            <a:endParaRPr lang="en-US"/>
          </a:p>
        </p:txBody>
      </p:sp>
      <p:sp>
        <p:nvSpPr>
          <p:cNvPr id="7" name="Text 5"/>
          <p:cNvSpPr/>
          <p:nvPr/>
        </p:nvSpPr>
        <p:spPr>
          <a:xfrm>
            <a:off x="1097280" y="2331720"/>
            <a:ext cx="9966960" cy="1417320"/>
          </a:xfrm>
          <a:prstGeom prst="rect">
            <a:avLst/>
          </a:prstGeom>
          <a:noFill/>
          <a:ln/>
        </p:spPr>
        <p:txBody>
          <a:bodyPr wrap="square" lIns="0" tIns="0" rIns="0" bIns="0" rtlCol="0" anchor="ctr"/>
          <a:lstStyle/>
          <a:p>
            <a:pPr marL="0" indent="0">
              <a:lnSpc>
                <a:spcPct val="120000"/>
              </a:lnSpc>
              <a:buNone/>
            </a:pPr>
            <a:r>
              <a:rPr lang="en-US" sz="2300" b="1" dirty="0">
                <a:solidFill>
                  <a:srgbClr val="FFFFFF"/>
                </a:solidFill>
                <a:latin typeface="Playfair Display" pitchFamily="34" charset="0"/>
                <a:ea typeface="Playfair Display" pitchFamily="34" charset="-122"/>
                <a:cs typeface="Playfair Display" pitchFamily="34" charset="-120"/>
              </a:rPr>
              <a:t>The grant is funded by a tax on overnight stays. So the work it funds has to be capable of producing more overnight stays.</a:t>
            </a:r>
            <a:endParaRPr lang="en-US" sz="2300" dirty="0"/>
          </a:p>
        </p:txBody>
      </p:sp>
      <p:sp>
        <p:nvSpPr>
          <p:cNvPr id="8" name="Shape 6"/>
          <p:cNvSpPr/>
          <p:nvPr/>
        </p:nvSpPr>
        <p:spPr>
          <a:xfrm>
            <a:off x="640080" y="3977640"/>
            <a:ext cx="5120640" cy="2057400"/>
          </a:xfrm>
          <a:prstGeom prst="rect">
            <a:avLst/>
          </a:prstGeom>
          <a:solidFill>
            <a:srgbClr val="ECF1ED"/>
          </a:solidFill>
          <a:ln/>
        </p:spPr>
        <p:txBody>
          <a:bodyPr/>
          <a:lstStyle/>
          <a:p>
            <a:endParaRPr lang="en-US"/>
          </a:p>
        </p:txBody>
      </p:sp>
      <p:sp>
        <p:nvSpPr>
          <p:cNvPr id="9" name="Text 7"/>
          <p:cNvSpPr/>
          <p:nvPr/>
        </p:nvSpPr>
        <p:spPr>
          <a:xfrm>
            <a:off x="914400" y="4215384"/>
            <a:ext cx="4572000" cy="237744"/>
          </a:xfrm>
          <a:prstGeom prst="rect">
            <a:avLst/>
          </a:prstGeom>
          <a:noFill/>
          <a:ln/>
        </p:spPr>
        <p:txBody>
          <a:bodyPr wrap="square" lIns="0" tIns="0" rIns="0" bIns="0" rtlCol="0" anchor="ctr"/>
          <a:lstStyle/>
          <a:p>
            <a:pPr marL="0" indent="0">
              <a:buNone/>
            </a:pPr>
            <a:r>
              <a:rPr lang="en-US" sz="1000" b="1" kern="0" spc="120" dirty="0">
                <a:solidFill>
                  <a:srgbClr val="325454"/>
                </a:solidFill>
                <a:latin typeface="Montserrat" pitchFamily="34" charset="0"/>
                <a:ea typeface="Montserrat" pitchFamily="34" charset="-122"/>
                <a:cs typeface="Montserrat" pitchFamily="34" charset="-120"/>
              </a:rPr>
              <a:t>PASSES</a:t>
            </a:r>
            <a:endParaRPr lang="en-US" sz="1000" dirty="0"/>
          </a:p>
        </p:txBody>
      </p:sp>
      <p:sp>
        <p:nvSpPr>
          <p:cNvPr id="10" name="Text 8"/>
          <p:cNvSpPr/>
          <p:nvPr/>
        </p:nvSpPr>
        <p:spPr>
          <a:xfrm>
            <a:off x="914400" y="4544568"/>
            <a:ext cx="4572000" cy="1234440"/>
          </a:xfrm>
          <a:prstGeom prst="rect">
            <a:avLst/>
          </a:prstGeom>
          <a:noFill/>
          <a:ln/>
        </p:spPr>
        <p:txBody>
          <a:bodyPr wrap="square" lIns="0" tIns="0" rIns="0" bIns="0" rtlCol="0" anchor="t"/>
          <a:lstStyle/>
          <a:p>
            <a:pPr marL="342900" indent="-342900">
              <a:lnSpc>
                <a:spcPct val="122000"/>
              </a:lnSpc>
              <a:spcAft>
                <a:spcPts val="700"/>
              </a:spcAft>
              <a:buSzPct val="100000"/>
              <a:buChar char="—"/>
            </a:pPr>
            <a:r>
              <a:rPr lang="en-US" sz="1100" dirty="0">
                <a:solidFill>
                  <a:schemeClr val="bg2">
                    <a:lumMod val="10000"/>
                  </a:schemeClr>
                </a:solidFill>
                <a:latin typeface="Montserrat" pitchFamily="34" charset="0"/>
                <a:ea typeface="Montserrat" pitchFamily="34" charset="-122"/>
                <a:cs typeface="Montserrat" pitchFamily="34" charset="-120"/>
              </a:rPr>
              <a:t>Advertising aimed at an audience at least a two-hour drive away</a:t>
            </a:r>
            <a:endParaRPr lang="en-US" sz="1100" dirty="0">
              <a:solidFill>
                <a:schemeClr val="bg2">
                  <a:lumMod val="10000"/>
                </a:schemeClr>
              </a:solidFill>
            </a:endParaRPr>
          </a:p>
          <a:p>
            <a:pPr marL="342900" indent="-342900">
              <a:lnSpc>
                <a:spcPct val="122000"/>
              </a:lnSpc>
              <a:spcAft>
                <a:spcPts val="700"/>
              </a:spcAft>
              <a:buSzPct val="100000"/>
              <a:buChar char="—"/>
            </a:pPr>
            <a:r>
              <a:rPr lang="en-US" sz="1100" dirty="0">
                <a:solidFill>
                  <a:schemeClr val="bg2">
                    <a:lumMod val="10000"/>
                  </a:schemeClr>
                </a:solidFill>
                <a:latin typeface="Montserrat" pitchFamily="34" charset="0"/>
                <a:ea typeface="Montserrat" pitchFamily="34" charset="-122"/>
                <a:cs typeface="Montserrat" pitchFamily="34" charset="-120"/>
              </a:rPr>
              <a:t>An event promoted with a clear overnight component</a:t>
            </a:r>
            <a:endParaRPr lang="en-US" sz="1100" dirty="0">
              <a:solidFill>
                <a:schemeClr val="bg2">
                  <a:lumMod val="10000"/>
                </a:schemeClr>
              </a:solidFill>
            </a:endParaRPr>
          </a:p>
          <a:p>
            <a:pPr marL="342900" indent="-342900">
              <a:lnSpc>
                <a:spcPct val="122000"/>
              </a:lnSpc>
              <a:spcAft>
                <a:spcPts val="700"/>
              </a:spcAft>
              <a:buSzPct val="100000"/>
              <a:buChar char="—"/>
            </a:pPr>
            <a:r>
              <a:rPr lang="en-US" sz="1100" dirty="0">
                <a:solidFill>
                  <a:schemeClr val="bg2">
                    <a:lumMod val="10000"/>
                  </a:schemeClr>
                </a:solidFill>
                <a:latin typeface="Montserrat" pitchFamily="34" charset="0"/>
                <a:ea typeface="Montserrat" pitchFamily="34" charset="-122"/>
                <a:cs typeface="Montserrat" pitchFamily="34" charset="-120"/>
              </a:rPr>
              <a:t>A visitor guide that draws travelers into the region</a:t>
            </a:r>
            <a:endParaRPr lang="en-US" sz="1100" dirty="0">
              <a:solidFill>
                <a:schemeClr val="bg2">
                  <a:lumMod val="10000"/>
                </a:schemeClr>
              </a:solidFill>
            </a:endParaRPr>
          </a:p>
        </p:txBody>
      </p:sp>
      <p:sp>
        <p:nvSpPr>
          <p:cNvPr id="11" name="Shape 9"/>
          <p:cNvSpPr/>
          <p:nvPr/>
        </p:nvSpPr>
        <p:spPr>
          <a:xfrm>
            <a:off x="6428232" y="3977640"/>
            <a:ext cx="5120640" cy="2057400"/>
          </a:xfrm>
          <a:prstGeom prst="rect">
            <a:avLst/>
          </a:prstGeom>
          <a:solidFill>
            <a:srgbClr val="F7F7F7"/>
          </a:solidFill>
          <a:ln/>
        </p:spPr>
        <p:txBody>
          <a:bodyPr/>
          <a:lstStyle/>
          <a:p>
            <a:endParaRPr lang="en-US"/>
          </a:p>
        </p:txBody>
      </p:sp>
      <p:sp>
        <p:nvSpPr>
          <p:cNvPr id="12" name="Text 10"/>
          <p:cNvSpPr/>
          <p:nvPr/>
        </p:nvSpPr>
        <p:spPr>
          <a:xfrm>
            <a:off x="6702552" y="4215384"/>
            <a:ext cx="4572000" cy="237744"/>
          </a:xfrm>
          <a:prstGeom prst="rect">
            <a:avLst/>
          </a:prstGeom>
          <a:noFill/>
          <a:ln/>
        </p:spPr>
        <p:txBody>
          <a:bodyPr wrap="square" lIns="0" tIns="0" rIns="0" bIns="0" rtlCol="0" anchor="ctr"/>
          <a:lstStyle/>
          <a:p>
            <a:pPr marL="0" indent="0">
              <a:buNone/>
            </a:pPr>
            <a:r>
              <a:rPr lang="en-US" sz="1000" b="1" kern="0" spc="120" dirty="0">
                <a:solidFill>
                  <a:srgbClr val="231F20"/>
                </a:solidFill>
                <a:latin typeface="Montserrat" pitchFamily="34" charset="0"/>
                <a:ea typeface="Montserrat" pitchFamily="34" charset="-122"/>
                <a:cs typeface="Montserrat" pitchFamily="34" charset="-120"/>
              </a:rPr>
              <a:t>FAILS</a:t>
            </a:r>
            <a:endParaRPr lang="en-US" sz="1000" dirty="0"/>
          </a:p>
        </p:txBody>
      </p:sp>
      <p:sp>
        <p:nvSpPr>
          <p:cNvPr id="13" name="Text 11"/>
          <p:cNvSpPr/>
          <p:nvPr/>
        </p:nvSpPr>
        <p:spPr>
          <a:xfrm>
            <a:off x="6702552" y="4544568"/>
            <a:ext cx="4572000" cy="1234440"/>
          </a:xfrm>
          <a:prstGeom prst="rect">
            <a:avLst/>
          </a:prstGeom>
          <a:noFill/>
          <a:ln/>
        </p:spPr>
        <p:txBody>
          <a:bodyPr wrap="square" lIns="0" tIns="0" rIns="0" bIns="0" rtlCol="0" anchor="t"/>
          <a:lstStyle/>
          <a:p>
            <a:pPr marL="342900" indent="-342900">
              <a:lnSpc>
                <a:spcPct val="122000"/>
              </a:lnSpc>
              <a:spcAft>
                <a:spcPts val="700"/>
              </a:spcAft>
              <a:buSzPct val="100000"/>
              <a:buChar char="—"/>
            </a:pPr>
            <a:r>
              <a:rPr lang="en-US" sz="1100" dirty="0">
                <a:solidFill>
                  <a:schemeClr val="bg2">
                    <a:lumMod val="10000"/>
                  </a:schemeClr>
                </a:solidFill>
                <a:latin typeface="Montserrat" pitchFamily="34" charset="0"/>
                <a:ea typeface="Montserrat" pitchFamily="34" charset="-122"/>
                <a:cs typeface="Montserrat" pitchFamily="34" charset="-120"/>
              </a:rPr>
              <a:t>A local event with no overnight component in its content</a:t>
            </a:r>
            <a:endParaRPr lang="en-US" sz="1100" dirty="0">
              <a:solidFill>
                <a:schemeClr val="bg2">
                  <a:lumMod val="10000"/>
                </a:schemeClr>
              </a:solidFill>
            </a:endParaRPr>
          </a:p>
          <a:p>
            <a:pPr marL="342900" indent="-342900">
              <a:lnSpc>
                <a:spcPct val="122000"/>
              </a:lnSpc>
              <a:spcAft>
                <a:spcPts val="700"/>
              </a:spcAft>
              <a:buSzPct val="100000"/>
              <a:buChar char="—"/>
            </a:pPr>
            <a:r>
              <a:rPr lang="en-US" sz="1100" dirty="0">
                <a:solidFill>
                  <a:schemeClr val="bg2">
                    <a:lumMod val="10000"/>
                  </a:schemeClr>
                </a:solidFill>
                <a:latin typeface="Montserrat" pitchFamily="34" charset="0"/>
                <a:ea typeface="Montserrat" pitchFamily="34" charset="-122"/>
                <a:cs typeface="Montserrat" pitchFamily="34" charset="-120"/>
              </a:rPr>
              <a:t>Promotion aimed only at people already living there</a:t>
            </a:r>
            <a:endParaRPr lang="en-US" sz="1100" dirty="0">
              <a:solidFill>
                <a:schemeClr val="bg2">
                  <a:lumMod val="10000"/>
                </a:schemeClr>
              </a:solidFill>
            </a:endParaRPr>
          </a:p>
          <a:p>
            <a:pPr marL="342900" indent="-342900">
              <a:lnSpc>
                <a:spcPct val="122000"/>
              </a:lnSpc>
              <a:spcAft>
                <a:spcPts val="700"/>
              </a:spcAft>
              <a:buSzPct val="100000"/>
              <a:buChar char="—"/>
            </a:pPr>
            <a:r>
              <a:rPr lang="en-US" sz="1100" dirty="0">
                <a:solidFill>
                  <a:schemeClr val="bg2">
                    <a:lumMod val="10000"/>
                  </a:schemeClr>
                </a:solidFill>
                <a:latin typeface="Montserrat" pitchFamily="34" charset="0"/>
                <a:ea typeface="Montserrat" pitchFamily="34" charset="-122"/>
                <a:cs typeface="Montserrat" pitchFamily="34" charset="-120"/>
              </a:rPr>
              <a:t>Marketing that serves your membership rather than visitors</a:t>
            </a:r>
            <a:endParaRPr lang="en-US" sz="1100" dirty="0">
              <a:solidFill>
                <a:schemeClr val="bg2">
                  <a:lumMod val="10000"/>
                </a:schemeClr>
              </a:solidFill>
            </a:endParaRPr>
          </a:p>
        </p:txBody>
      </p:sp>
      <p:sp>
        <p:nvSpPr>
          <p:cNvPr id="14" name="Text 12"/>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General Information, Ineligible Expenses and 2.0</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792224" cy="256032"/>
          </a:xfrm>
          <a:prstGeom prst="rect">
            <a:avLst/>
          </a:prstGeom>
          <a:solidFill>
            <a:srgbClr val="325454"/>
          </a:solidFill>
          <a:ln/>
        </p:spPr>
        <p:txBody>
          <a:bodyPr/>
          <a:lstStyle/>
          <a:p>
            <a:endParaRPr lang="en-US"/>
          </a:p>
        </p:txBody>
      </p:sp>
      <p:sp>
        <p:nvSpPr>
          <p:cNvPr id="3" name="Text 1"/>
          <p:cNvSpPr/>
          <p:nvPr/>
        </p:nvSpPr>
        <p:spPr>
          <a:xfrm>
            <a:off x="640080" y="438912"/>
            <a:ext cx="1792224"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ELIGIBLE COSTS</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Twelve categories the grant will fund</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Allowable costs are detailed throughout the handbook. These are the headings they fall under.</a:t>
            </a:r>
            <a:endParaRPr lang="en-US" sz="1300" dirty="0"/>
          </a:p>
        </p:txBody>
      </p:sp>
      <p:sp>
        <p:nvSpPr>
          <p:cNvPr id="6" name="Shape 4"/>
          <p:cNvSpPr/>
          <p:nvPr/>
        </p:nvSpPr>
        <p:spPr>
          <a:xfrm>
            <a:off x="640080" y="2286000"/>
            <a:ext cx="3429000" cy="676656"/>
          </a:xfrm>
          <a:prstGeom prst="rect">
            <a:avLst/>
          </a:prstGeom>
          <a:solidFill>
            <a:srgbClr val="ECF1ED"/>
          </a:solidFill>
          <a:ln/>
        </p:spPr>
        <p:txBody>
          <a:bodyPr/>
          <a:lstStyle/>
          <a:p>
            <a:endParaRPr lang="en-US"/>
          </a:p>
        </p:txBody>
      </p:sp>
      <p:sp>
        <p:nvSpPr>
          <p:cNvPr id="7" name="Text 5"/>
          <p:cNvSpPr/>
          <p:nvPr/>
        </p:nvSpPr>
        <p:spPr>
          <a:xfrm>
            <a:off x="868680" y="2286000"/>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Advertising — print, audio/visual, digital</a:t>
            </a:r>
            <a:endParaRPr lang="en-US" sz="1150" dirty="0">
              <a:solidFill>
                <a:schemeClr val="bg2">
                  <a:lumMod val="10000"/>
                </a:schemeClr>
              </a:solidFill>
            </a:endParaRPr>
          </a:p>
        </p:txBody>
      </p:sp>
      <p:sp>
        <p:nvSpPr>
          <p:cNvPr id="8" name="Shape 6"/>
          <p:cNvSpPr/>
          <p:nvPr/>
        </p:nvSpPr>
        <p:spPr>
          <a:xfrm>
            <a:off x="4325112" y="2286000"/>
            <a:ext cx="3429000" cy="676656"/>
          </a:xfrm>
          <a:prstGeom prst="rect">
            <a:avLst/>
          </a:prstGeom>
          <a:solidFill>
            <a:srgbClr val="ECF1ED"/>
          </a:solidFill>
          <a:ln/>
        </p:spPr>
        <p:txBody>
          <a:bodyPr/>
          <a:lstStyle/>
          <a:p>
            <a:endParaRPr lang="en-US"/>
          </a:p>
        </p:txBody>
      </p:sp>
      <p:sp>
        <p:nvSpPr>
          <p:cNvPr id="9" name="Text 7"/>
          <p:cNvSpPr/>
          <p:nvPr/>
        </p:nvSpPr>
        <p:spPr>
          <a:xfrm>
            <a:off x="4553712" y="2286000"/>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Collateral materials</a:t>
            </a:r>
            <a:endParaRPr lang="en-US" sz="1150" dirty="0">
              <a:solidFill>
                <a:schemeClr val="bg2">
                  <a:lumMod val="10000"/>
                </a:schemeClr>
              </a:solidFill>
            </a:endParaRPr>
          </a:p>
        </p:txBody>
      </p:sp>
      <p:sp>
        <p:nvSpPr>
          <p:cNvPr id="10" name="Shape 8"/>
          <p:cNvSpPr/>
          <p:nvPr/>
        </p:nvSpPr>
        <p:spPr>
          <a:xfrm>
            <a:off x="8010144" y="2286000"/>
            <a:ext cx="3429000" cy="676656"/>
          </a:xfrm>
          <a:prstGeom prst="rect">
            <a:avLst/>
          </a:prstGeom>
          <a:solidFill>
            <a:srgbClr val="ECF1ED"/>
          </a:solidFill>
          <a:ln/>
        </p:spPr>
        <p:txBody>
          <a:bodyPr/>
          <a:lstStyle/>
          <a:p>
            <a:endParaRPr lang="en-US"/>
          </a:p>
        </p:txBody>
      </p:sp>
      <p:sp>
        <p:nvSpPr>
          <p:cNvPr id="11" name="Text 9"/>
          <p:cNvSpPr/>
          <p:nvPr/>
        </p:nvSpPr>
        <p:spPr>
          <a:xfrm>
            <a:off x="8238744" y="2286000"/>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Direct mail and email campaigns</a:t>
            </a:r>
            <a:endParaRPr lang="en-US" sz="1150" dirty="0">
              <a:solidFill>
                <a:schemeClr val="bg2">
                  <a:lumMod val="10000"/>
                </a:schemeClr>
              </a:solidFill>
            </a:endParaRPr>
          </a:p>
        </p:txBody>
      </p:sp>
      <p:sp>
        <p:nvSpPr>
          <p:cNvPr id="12" name="Shape 10"/>
          <p:cNvSpPr/>
          <p:nvPr/>
        </p:nvSpPr>
        <p:spPr>
          <a:xfrm>
            <a:off x="640080" y="3127248"/>
            <a:ext cx="3429000" cy="676656"/>
          </a:xfrm>
          <a:prstGeom prst="rect">
            <a:avLst/>
          </a:prstGeom>
          <a:solidFill>
            <a:srgbClr val="ECF1ED"/>
          </a:solidFill>
          <a:ln/>
        </p:spPr>
        <p:txBody>
          <a:bodyPr/>
          <a:lstStyle/>
          <a:p>
            <a:endParaRPr lang="en-US"/>
          </a:p>
        </p:txBody>
      </p:sp>
      <p:sp>
        <p:nvSpPr>
          <p:cNvPr id="13" name="Text 11"/>
          <p:cNvSpPr/>
          <p:nvPr/>
        </p:nvSpPr>
        <p:spPr>
          <a:xfrm>
            <a:off x="868680" y="3127248"/>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Websites</a:t>
            </a:r>
            <a:endParaRPr lang="en-US" sz="1150" dirty="0">
              <a:solidFill>
                <a:schemeClr val="bg2">
                  <a:lumMod val="10000"/>
                </a:schemeClr>
              </a:solidFill>
            </a:endParaRPr>
          </a:p>
        </p:txBody>
      </p:sp>
      <p:sp>
        <p:nvSpPr>
          <p:cNvPr id="14" name="Shape 12"/>
          <p:cNvSpPr/>
          <p:nvPr/>
        </p:nvSpPr>
        <p:spPr>
          <a:xfrm>
            <a:off x="4325112" y="3127248"/>
            <a:ext cx="3429000" cy="676656"/>
          </a:xfrm>
          <a:prstGeom prst="rect">
            <a:avLst/>
          </a:prstGeom>
          <a:solidFill>
            <a:srgbClr val="ECF1ED"/>
          </a:solidFill>
          <a:ln/>
        </p:spPr>
        <p:txBody>
          <a:bodyPr/>
          <a:lstStyle/>
          <a:p>
            <a:endParaRPr lang="en-US"/>
          </a:p>
        </p:txBody>
      </p:sp>
      <p:sp>
        <p:nvSpPr>
          <p:cNvPr id="15" name="Text 13"/>
          <p:cNvSpPr/>
          <p:nvPr/>
        </p:nvSpPr>
        <p:spPr>
          <a:xfrm>
            <a:off x="4553712" y="3127248"/>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Fam tours and site visits</a:t>
            </a:r>
            <a:endParaRPr lang="en-US" sz="1150" dirty="0">
              <a:solidFill>
                <a:schemeClr val="bg2">
                  <a:lumMod val="10000"/>
                </a:schemeClr>
              </a:solidFill>
            </a:endParaRPr>
          </a:p>
        </p:txBody>
      </p:sp>
      <p:sp>
        <p:nvSpPr>
          <p:cNvPr id="16" name="Shape 14"/>
          <p:cNvSpPr/>
          <p:nvPr/>
        </p:nvSpPr>
        <p:spPr>
          <a:xfrm>
            <a:off x="8010144" y="3127248"/>
            <a:ext cx="3429000" cy="676656"/>
          </a:xfrm>
          <a:prstGeom prst="rect">
            <a:avLst/>
          </a:prstGeom>
          <a:solidFill>
            <a:srgbClr val="ECF1ED"/>
          </a:solidFill>
          <a:ln/>
        </p:spPr>
        <p:txBody>
          <a:bodyPr/>
          <a:lstStyle/>
          <a:p>
            <a:endParaRPr lang="en-US"/>
          </a:p>
        </p:txBody>
      </p:sp>
      <p:sp>
        <p:nvSpPr>
          <p:cNvPr id="17" name="Text 15"/>
          <p:cNvSpPr/>
          <p:nvPr/>
        </p:nvSpPr>
        <p:spPr>
          <a:xfrm>
            <a:off x="8238744" y="3127248"/>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Sponsorships and partnerships</a:t>
            </a:r>
            <a:endParaRPr lang="en-US" sz="1150" dirty="0">
              <a:solidFill>
                <a:schemeClr val="bg2">
                  <a:lumMod val="10000"/>
                </a:schemeClr>
              </a:solidFill>
            </a:endParaRPr>
          </a:p>
        </p:txBody>
      </p:sp>
      <p:sp>
        <p:nvSpPr>
          <p:cNvPr id="18" name="Shape 16"/>
          <p:cNvSpPr/>
          <p:nvPr/>
        </p:nvSpPr>
        <p:spPr>
          <a:xfrm>
            <a:off x="640080" y="3968496"/>
            <a:ext cx="3429000" cy="676656"/>
          </a:xfrm>
          <a:prstGeom prst="rect">
            <a:avLst/>
          </a:prstGeom>
          <a:solidFill>
            <a:srgbClr val="ECF1ED"/>
          </a:solidFill>
          <a:ln/>
        </p:spPr>
        <p:txBody>
          <a:bodyPr/>
          <a:lstStyle/>
          <a:p>
            <a:endParaRPr lang="en-US"/>
          </a:p>
        </p:txBody>
      </p:sp>
      <p:sp>
        <p:nvSpPr>
          <p:cNvPr id="19" name="Text 17"/>
          <p:cNvSpPr/>
          <p:nvPr/>
        </p:nvSpPr>
        <p:spPr>
          <a:xfrm>
            <a:off x="868680" y="3968496"/>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Trade and travel shows</a:t>
            </a:r>
            <a:endParaRPr lang="en-US" sz="1150" dirty="0">
              <a:solidFill>
                <a:schemeClr val="bg2">
                  <a:lumMod val="10000"/>
                </a:schemeClr>
              </a:solidFill>
            </a:endParaRPr>
          </a:p>
        </p:txBody>
      </p:sp>
      <p:sp>
        <p:nvSpPr>
          <p:cNvPr id="20" name="Shape 18"/>
          <p:cNvSpPr/>
          <p:nvPr/>
        </p:nvSpPr>
        <p:spPr>
          <a:xfrm>
            <a:off x="4325112" y="3968496"/>
            <a:ext cx="3429000" cy="676656"/>
          </a:xfrm>
          <a:prstGeom prst="rect">
            <a:avLst/>
          </a:prstGeom>
          <a:solidFill>
            <a:srgbClr val="ECF1ED"/>
          </a:solidFill>
          <a:ln/>
        </p:spPr>
        <p:txBody>
          <a:bodyPr/>
          <a:lstStyle/>
          <a:p>
            <a:endParaRPr lang="en-US"/>
          </a:p>
        </p:txBody>
      </p:sp>
      <p:sp>
        <p:nvSpPr>
          <p:cNvPr id="21" name="Text 19"/>
          <p:cNvSpPr/>
          <p:nvPr/>
        </p:nvSpPr>
        <p:spPr>
          <a:xfrm>
            <a:off x="4553712" y="3968496"/>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Capital outlay</a:t>
            </a:r>
            <a:endParaRPr lang="en-US" sz="1150" dirty="0">
              <a:solidFill>
                <a:schemeClr val="bg2">
                  <a:lumMod val="10000"/>
                </a:schemeClr>
              </a:solidFill>
            </a:endParaRPr>
          </a:p>
        </p:txBody>
      </p:sp>
      <p:sp>
        <p:nvSpPr>
          <p:cNvPr id="22" name="Shape 20"/>
          <p:cNvSpPr/>
          <p:nvPr/>
        </p:nvSpPr>
        <p:spPr>
          <a:xfrm>
            <a:off x="8010144" y="3968496"/>
            <a:ext cx="3429000" cy="676656"/>
          </a:xfrm>
          <a:prstGeom prst="rect">
            <a:avLst/>
          </a:prstGeom>
          <a:solidFill>
            <a:srgbClr val="ECF1ED"/>
          </a:solidFill>
          <a:ln/>
        </p:spPr>
        <p:txBody>
          <a:bodyPr/>
          <a:lstStyle/>
          <a:p>
            <a:endParaRPr lang="en-US"/>
          </a:p>
        </p:txBody>
      </p:sp>
      <p:sp>
        <p:nvSpPr>
          <p:cNvPr id="23" name="Text 21"/>
          <p:cNvSpPr/>
          <p:nvPr/>
        </p:nvSpPr>
        <p:spPr>
          <a:xfrm>
            <a:off x="8238744" y="3968496"/>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Training and professional development</a:t>
            </a:r>
            <a:endParaRPr lang="en-US" sz="1150" dirty="0">
              <a:solidFill>
                <a:schemeClr val="bg2">
                  <a:lumMod val="10000"/>
                </a:schemeClr>
              </a:solidFill>
            </a:endParaRPr>
          </a:p>
        </p:txBody>
      </p:sp>
      <p:sp>
        <p:nvSpPr>
          <p:cNvPr id="24" name="Shape 22"/>
          <p:cNvSpPr/>
          <p:nvPr/>
        </p:nvSpPr>
        <p:spPr>
          <a:xfrm>
            <a:off x="640080" y="4809744"/>
            <a:ext cx="3429000" cy="676656"/>
          </a:xfrm>
          <a:prstGeom prst="rect">
            <a:avLst/>
          </a:prstGeom>
          <a:solidFill>
            <a:srgbClr val="ECF1ED"/>
          </a:solidFill>
          <a:ln/>
        </p:spPr>
        <p:txBody>
          <a:bodyPr/>
          <a:lstStyle/>
          <a:p>
            <a:endParaRPr lang="en-US"/>
          </a:p>
        </p:txBody>
      </p:sp>
      <p:sp>
        <p:nvSpPr>
          <p:cNvPr id="25" name="Text 23"/>
          <p:cNvSpPr/>
          <p:nvPr/>
        </p:nvSpPr>
        <p:spPr>
          <a:xfrm>
            <a:off x="868680" y="4809744"/>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Public relations</a:t>
            </a:r>
            <a:endParaRPr lang="en-US" sz="1150" dirty="0">
              <a:solidFill>
                <a:schemeClr val="bg2">
                  <a:lumMod val="10000"/>
                </a:schemeClr>
              </a:solidFill>
            </a:endParaRPr>
          </a:p>
        </p:txBody>
      </p:sp>
      <p:sp>
        <p:nvSpPr>
          <p:cNvPr id="26" name="Shape 24"/>
          <p:cNvSpPr/>
          <p:nvPr/>
        </p:nvSpPr>
        <p:spPr>
          <a:xfrm>
            <a:off x="4325112" y="4809744"/>
            <a:ext cx="3429000" cy="676656"/>
          </a:xfrm>
          <a:prstGeom prst="rect">
            <a:avLst/>
          </a:prstGeom>
          <a:solidFill>
            <a:srgbClr val="ECF1ED"/>
          </a:solidFill>
          <a:ln/>
        </p:spPr>
        <p:txBody>
          <a:bodyPr/>
          <a:lstStyle/>
          <a:p>
            <a:endParaRPr lang="en-US"/>
          </a:p>
        </p:txBody>
      </p:sp>
      <p:sp>
        <p:nvSpPr>
          <p:cNvPr id="27" name="Text 25"/>
          <p:cNvSpPr/>
          <p:nvPr/>
        </p:nvSpPr>
        <p:spPr>
          <a:xfrm>
            <a:off x="4553712" y="4809744"/>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Market research</a:t>
            </a:r>
            <a:endParaRPr lang="en-US" sz="1150" dirty="0">
              <a:solidFill>
                <a:schemeClr val="bg2">
                  <a:lumMod val="10000"/>
                </a:schemeClr>
              </a:solidFill>
            </a:endParaRPr>
          </a:p>
        </p:txBody>
      </p:sp>
      <p:sp>
        <p:nvSpPr>
          <p:cNvPr id="28" name="Shape 26"/>
          <p:cNvSpPr/>
          <p:nvPr/>
        </p:nvSpPr>
        <p:spPr>
          <a:xfrm>
            <a:off x="8010144" y="4809744"/>
            <a:ext cx="3429000" cy="676656"/>
          </a:xfrm>
          <a:prstGeom prst="rect">
            <a:avLst/>
          </a:prstGeom>
          <a:solidFill>
            <a:srgbClr val="ECF1ED"/>
          </a:solidFill>
          <a:ln/>
        </p:spPr>
        <p:txBody>
          <a:bodyPr/>
          <a:lstStyle/>
          <a:p>
            <a:endParaRPr lang="en-US"/>
          </a:p>
        </p:txBody>
      </p:sp>
      <p:sp>
        <p:nvSpPr>
          <p:cNvPr id="29" name="Text 27"/>
          <p:cNvSpPr/>
          <p:nvPr/>
        </p:nvSpPr>
        <p:spPr>
          <a:xfrm>
            <a:off x="8238744" y="4809744"/>
            <a:ext cx="2971800" cy="676656"/>
          </a:xfrm>
          <a:prstGeom prst="rect">
            <a:avLst/>
          </a:prstGeom>
          <a:noFill/>
          <a:ln/>
        </p:spPr>
        <p:txBody>
          <a:bodyPr wrap="square" lIns="0" tIns="0" rIns="0" bIns="0" rtlCol="0" anchor="ctr"/>
          <a:lstStyle/>
          <a:p>
            <a:pPr marL="0" indent="0">
              <a:lnSpc>
                <a:spcPct val="118000"/>
              </a:lnSpc>
              <a:buNone/>
            </a:pPr>
            <a:r>
              <a:rPr lang="en-US" sz="1150" dirty="0">
                <a:solidFill>
                  <a:schemeClr val="bg2">
                    <a:lumMod val="10000"/>
                  </a:schemeClr>
                </a:solidFill>
                <a:latin typeface="Montserrat" pitchFamily="34" charset="0"/>
                <a:ea typeface="Montserrat" pitchFamily="34" charset="-122"/>
                <a:cs typeface="Montserrat" pitchFamily="34" charset="-120"/>
              </a:rPr>
              <a:t>Fulfilling information requests from the funded plan</a:t>
            </a:r>
            <a:endParaRPr lang="en-US" sz="1150" dirty="0">
              <a:solidFill>
                <a:schemeClr val="bg2">
                  <a:lumMod val="10000"/>
                </a:schemeClr>
              </a:solidFill>
            </a:endParaRPr>
          </a:p>
        </p:txBody>
      </p:sp>
      <p:sp>
        <p:nvSpPr>
          <p:cNvPr id="30" name="Text 28"/>
          <p:cNvSpPr/>
          <p:nvPr/>
        </p:nvSpPr>
        <p:spPr>
          <a:xfrm>
            <a:off x="640080" y="5623560"/>
            <a:ext cx="10908792" cy="457200"/>
          </a:xfrm>
          <a:prstGeom prst="rect">
            <a:avLst/>
          </a:prstGeom>
          <a:noFill/>
          <a:ln/>
        </p:spPr>
        <p:txBody>
          <a:bodyPr wrap="square" lIns="0" tIns="0" rIns="0" bIns="0" rtlCol="0" anchor="ctr"/>
          <a:lstStyle/>
          <a:p>
            <a:pPr marL="0" indent="0">
              <a:lnSpc>
                <a:spcPct val="130000"/>
              </a:lnSpc>
              <a:buNone/>
            </a:pPr>
            <a:r>
              <a:rPr lang="en-US" sz="1200" b="1" dirty="0">
                <a:solidFill>
                  <a:srgbClr val="231F20"/>
                </a:solidFill>
                <a:latin typeface="Montserrat" pitchFamily="34" charset="0"/>
                <a:ea typeface="Montserrat" pitchFamily="34" charset="-122"/>
                <a:cs typeface="Montserrat" pitchFamily="34" charset="-120"/>
              </a:rPr>
              <a:t>Being in a category is not the same as being approved. Every cost still has to sit inside your approved scope of work and budget.</a:t>
            </a:r>
            <a:endParaRPr lang="en-US" sz="1200" dirty="0"/>
          </a:p>
        </p:txBody>
      </p:sp>
      <p:sp>
        <p:nvSpPr>
          <p:cNvPr id="31" name="Text 29"/>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Eligible Projects/Expenses</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792224" cy="256032"/>
          </a:xfrm>
          <a:prstGeom prst="rect">
            <a:avLst/>
          </a:prstGeom>
          <a:solidFill>
            <a:srgbClr val="325454"/>
          </a:solidFill>
          <a:ln/>
        </p:spPr>
        <p:txBody>
          <a:bodyPr/>
          <a:lstStyle/>
          <a:p>
            <a:endParaRPr lang="en-US"/>
          </a:p>
        </p:txBody>
      </p:sp>
      <p:sp>
        <p:nvSpPr>
          <p:cNvPr id="3" name="Text 1"/>
          <p:cNvSpPr/>
          <p:nvPr/>
        </p:nvSpPr>
        <p:spPr>
          <a:xfrm>
            <a:off x="640080" y="438912"/>
            <a:ext cx="1792224"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ELIGIBLE COSTS</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The limits people miss</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Each of these sits inside a category that is otherwise eligible. Budget around them from the start.</a:t>
            </a:r>
            <a:endParaRPr lang="en-US" sz="1300" dirty="0"/>
          </a:p>
        </p:txBody>
      </p:sp>
      <p:sp>
        <p:nvSpPr>
          <p:cNvPr id="6" name="Shape 4"/>
          <p:cNvSpPr/>
          <p:nvPr/>
        </p:nvSpPr>
        <p:spPr>
          <a:xfrm>
            <a:off x="640080" y="2286000"/>
            <a:ext cx="3429000" cy="1572768"/>
          </a:xfrm>
          <a:prstGeom prst="rect">
            <a:avLst/>
          </a:prstGeom>
          <a:solidFill>
            <a:srgbClr val="F7F7F7"/>
          </a:solidFill>
          <a:ln/>
        </p:spPr>
        <p:txBody>
          <a:bodyPr/>
          <a:lstStyle/>
          <a:p>
            <a:endParaRPr lang="en-US"/>
          </a:p>
        </p:txBody>
      </p:sp>
      <p:sp>
        <p:nvSpPr>
          <p:cNvPr id="7" name="Text 5"/>
          <p:cNvSpPr/>
          <p:nvPr/>
        </p:nvSpPr>
        <p:spPr>
          <a:xfrm>
            <a:off x="896112" y="2487168"/>
            <a:ext cx="2926080" cy="548640"/>
          </a:xfrm>
          <a:prstGeom prst="rect">
            <a:avLst/>
          </a:prstGeom>
          <a:noFill/>
          <a:ln/>
        </p:spPr>
        <p:txBody>
          <a:bodyPr wrap="square" lIns="0" tIns="0" rIns="0" bIns="0" rtlCol="0" anchor="ctr"/>
          <a:lstStyle/>
          <a:p>
            <a:pPr marL="0" indent="0">
              <a:lnSpc>
                <a:spcPct val="115000"/>
              </a:lnSpc>
              <a:buNone/>
            </a:pPr>
            <a:r>
              <a:rPr lang="en-US" sz="1300" b="1" dirty="0">
                <a:solidFill>
                  <a:srgbClr val="325454"/>
                </a:solidFill>
                <a:latin typeface="Montserrat" pitchFamily="34" charset="0"/>
                <a:ea typeface="Montserrat" pitchFamily="34" charset="-122"/>
                <a:cs typeface="Montserrat" pitchFamily="34" charset="-120"/>
              </a:rPr>
              <a:t>One website</a:t>
            </a:r>
            <a:endParaRPr lang="en-US" sz="1300" dirty="0"/>
          </a:p>
        </p:txBody>
      </p:sp>
      <p:sp>
        <p:nvSpPr>
          <p:cNvPr id="8" name="Text 6"/>
          <p:cNvSpPr/>
          <p:nvPr/>
        </p:nvSpPr>
        <p:spPr>
          <a:xfrm>
            <a:off x="896112" y="2999232"/>
            <a:ext cx="2926080" cy="777240"/>
          </a:xfrm>
          <a:prstGeom prst="rect">
            <a:avLst/>
          </a:prstGeom>
          <a:noFill/>
          <a:ln/>
        </p:spPr>
        <p:txBody>
          <a:bodyPr wrap="square" lIns="0" tIns="0" rIns="0" bIns="0" rtlCol="0" anchor="ctr"/>
          <a:lstStyle/>
          <a:p>
            <a:pPr marL="0" indent="0">
              <a:lnSpc>
                <a:spcPct val="122000"/>
              </a:lnSpc>
              <a:buNone/>
            </a:pPr>
            <a:r>
              <a:rPr lang="en-US" sz="1050" dirty="0">
                <a:solidFill>
                  <a:srgbClr val="231F20"/>
                </a:solidFill>
                <a:latin typeface="Montserrat" pitchFamily="34" charset="0"/>
                <a:ea typeface="Montserrat" pitchFamily="34" charset="-122"/>
                <a:cs typeface="Montserrat" pitchFamily="34" charset="-120"/>
              </a:rPr>
              <a:t>Only one website per grantee is fundable. A compliant micro-site tied to it can also qualify if you have a plan to drive traffic to the flagship.</a:t>
            </a:r>
            <a:endParaRPr lang="en-US" sz="1050" dirty="0"/>
          </a:p>
        </p:txBody>
      </p:sp>
      <p:sp>
        <p:nvSpPr>
          <p:cNvPr id="9" name="Shape 7"/>
          <p:cNvSpPr/>
          <p:nvPr/>
        </p:nvSpPr>
        <p:spPr>
          <a:xfrm>
            <a:off x="4325112" y="2286000"/>
            <a:ext cx="3429000" cy="1572768"/>
          </a:xfrm>
          <a:prstGeom prst="rect">
            <a:avLst/>
          </a:prstGeom>
          <a:solidFill>
            <a:srgbClr val="F7F7F7"/>
          </a:solidFill>
          <a:ln/>
        </p:spPr>
        <p:txBody>
          <a:bodyPr/>
          <a:lstStyle/>
          <a:p>
            <a:endParaRPr lang="en-US"/>
          </a:p>
        </p:txBody>
      </p:sp>
      <p:sp>
        <p:nvSpPr>
          <p:cNvPr id="10" name="Text 8"/>
          <p:cNvSpPr/>
          <p:nvPr/>
        </p:nvSpPr>
        <p:spPr>
          <a:xfrm>
            <a:off x="4581144" y="2487168"/>
            <a:ext cx="2926080" cy="548640"/>
          </a:xfrm>
          <a:prstGeom prst="rect">
            <a:avLst/>
          </a:prstGeom>
          <a:noFill/>
          <a:ln/>
        </p:spPr>
        <p:txBody>
          <a:bodyPr wrap="square" lIns="0" tIns="0" rIns="0" bIns="0" rtlCol="0" anchor="ctr"/>
          <a:lstStyle/>
          <a:p>
            <a:pPr marL="0" indent="0">
              <a:lnSpc>
                <a:spcPct val="115000"/>
              </a:lnSpc>
              <a:buNone/>
            </a:pPr>
            <a:r>
              <a:rPr lang="en-US" sz="1300" b="1" dirty="0">
                <a:solidFill>
                  <a:srgbClr val="325454"/>
                </a:solidFill>
                <a:latin typeface="Montserrat" pitchFamily="34" charset="0"/>
                <a:ea typeface="Montserrat" pitchFamily="34" charset="-122"/>
                <a:cs typeface="Montserrat" pitchFamily="34" charset="-120"/>
              </a:rPr>
              <a:t>One visitor guide</a:t>
            </a:r>
            <a:endParaRPr lang="en-US" sz="1300" dirty="0"/>
          </a:p>
        </p:txBody>
      </p:sp>
      <p:sp>
        <p:nvSpPr>
          <p:cNvPr id="11" name="Text 9"/>
          <p:cNvSpPr/>
          <p:nvPr/>
        </p:nvSpPr>
        <p:spPr>
          <a:xfrm>
            <a:off x="4581144" y="2999232"/>
            <a:ext cx="2926080" cy="777240"/>
          </a:xfrm>
          <a:prstGeom prst="rect">
            <a:avLst/>
          </a:prstGeom>
          <a:noFill/>
          <a:ln/>
        </p:spPr>
        <p:txBody>
          <a:bodyPr wrap="square" lIns="0" tIns="0" rIns="0" bIns="0" rtlCol="0" anchor="ctr"/>
          <a:lstStyle/>
          <a:p>
            <a:pPr marL="0" indent="0">
              <a:lnSpc>
                <a:spcPct val="122000"/>
              </a:lnSpc>
              <a:buNone/>
            </a:pPr>
            <a:r>
              <a:rPr lang="en-US" sz="1050" dirty="0">
                <a:solidFill>
                  <a:srgbClr val="231F20"/>
                </a:solidFill>
                <a:latin typeface="Montserrat" pitchFamily="34" charset="0"/>
                <a:ea typeface="Montserrat" pitchFamily="34" charset="-122"/>
                <a:cs typeface="Montserrat" pitchFamily="34" charset="-120"/>
              </a:rPr>
              <a:t>One visitor guide or directory project per grant cycle.</a:t>
            </a:r>
            <a:endParaRPr lang="en-US" sz="1050" dirty="0"/>
          </a:p>
        </p:txBody>
      </p:sp>
      <p:sp>
        <p:nvSpPr>
          <p:cNvPr id="12" name="Shape 10"/>
          <p:cNvSpPr/>
          <p:nvPr/>
        </p:nvSpPr>
        <p:spPr>
          <a:xfrm>
            <a:off x="8010144" y="2286000"/>
            <a:ext cx="3429000" cy="1572768"/>
          </a:xfrm>
          <a:prstGeom prst="rect">
            <a:avLst/>
          </a:prstGeom>
          <a:solidFill>
            <a:srgbClr val="F7F7F7"/>
          </a:solidFill>
          <a:ln/>
        </p:spPr>
        <p:txBody>
          <a:bodyPr/>
          <a:lstStyle/>
          <a:p>
            <a:endParaRPr lang="en-US"/>
          </a:p>
        </p:txBody>
      </p:sp>
      <p:sp>
        <p:nvSpPr>
          <p:cNvPr id="13" name="Text 11"/>
          <p:cNvSpPr/>
          <p:nvPr/>
        </p:nvSpPr>
        <p:spPr>
          <a:xfrm>
            <a:off x="8266176" y="2487168"/>
            <a:ext cx="2926080" cy="548640"/>
          </a:xfrm>
          <a:prstGeom prst="rect">
            <a:avLst/>
          </a:prstGeom>
          <a:noFill/>
          <a:ln/>
        </p:spPr>
        <p:txBody>
          <a:bodyPr wrap="square" lIns="0" tIns="0" rIns="0" bIns="0" rtlCol="0" anchor="ctr"/>
          <a:lstStyle/>
          <a:p>
            <a:pPr marL="0" indent="0">
              <a:lnSpc>
                <a:spcPct val="115000"/>
              </a:lnSpc>
              <a:buNone/>
            </a:pPr>
            <a:r>
              <a:rPr lang="en-US" sz="1300" b="1" dirty="0">
                <a:solidFill>
                  <a:srgbClr val="325454"/>
                </a:solidFill>
                <a:latin typeface="Montserrat" pitchFamily="34" charset="0"/>
                <a:ea typeface="Montserrat" pitchFamily="34" charset="-122"/>
                <a:cs typeface="Montserrat" pitchFamily="34" charset="-120"/>
              </a:rPr>
              <a:t>One year of hosting</a:t>
            </a:r>
            <a:endParaRPr lang="en-US" sz="1300" dirty="0"/>
          </a:p>
        </p:txBody>
      </p:sp>
      <p:sp>
        <p:nvSpPr>
          <p:cNvPr id="14" name="Text 12"/>
          <p:cNvSpPr/>
          <p:nvPr/>
        </p:nvSpPr>
        <p:spPr>
          <a:xfrm>
            <a:off x="8266176" y="2999232"/>
            <a:ext cx="2926080" cy="777240"/>
          </a:xfrm>
          <a:prstGeom prst="rect">
            <a:avLst/>
          </a:prstGeom>
          <a:noFill/>
          <a:ln/>
        </p:spPr>
        <p:txBody>
          <a:bodyPr wrap="square" lIns="0" tIns="0" rIns="0" bIns="0" rtlCol="0" anchor="ctr"/>
          <a:lstStyle/>
          <a:p>
            <a:pPr marL="0" indent="0">
              <a:lnSpc>
                <a:spcPct val="122000"/>
              </a:lnSpc>
              <a:buNone/>
            </a:pPr>
            <a:r>
              <a:rPr lang="en-US" sz="1050" dirty="0">
                <a:solidFill>
                  <a:srgbClr val="231F20"/>
                </a:solidFill>
                <a:latin typeface="Montserrat" pitchFamily="34" charset="0"/>
                <a:ea typeface="Montserrat" pitchFamily="34" charset="-122"/>
                <a:cs typeface="Montserrat" pitchFamily="34" charset="-120"/>
              </a:rPr>
              <a:t>Web hosting and domain purchase, maximum one year per grant.</a:t>
            </a:r>
            <a:endParaRPr lang="en-US" sz="1050" dirty="0"/>
          </a:p>
        </p:txBody>
      </p:sp>
      <p:sp>
        <p:nvSpPr>
          <p:cNvPr id="15" name="Shape 13"/>
          <p:cNvSpPr/>
          <p:nvPr/>
        </p:nvSpPr>
        <p:spPr>
          <a:xfrm>
            <a:off x="640080" y="4114800"/>
            <a:ext cx="3429000" cy="1572768"/>
          </a:xfrm>
          <a:prstGeom prst="rect">
            <a:avLst/>
          </a:prstGeom>
          <a:solidFill>
            <a:srgbClr val="F7F7F7"/>
          </a:solidFill>
          <a:ln/>
        </p:spPr>
        <p:txBody>
          <a:bodyPr/>
          <a:lstStyle/>
          <a:p>
            <a:endParaRPr lang="en-US"/>
          </a:p>
        </p:txBody>
      </p:sp>
      <p:sp>
        <p:nvSpPr>
          <p:cNvPr id="16" name="Text 14"/>
          <p:cNvSpPr/>
          <p:nvPr/>
        </p:nvSpPr>
        <p:spPr>
          <a:xfrm>
            <a:off x="896112" y="4315968"/>
            <a:ext cx="2926080" cy="548640"/>
          </a:xfrm>
          <a:prstGeom prst="rect">
            <a:avLst/>
          </a:prstGeom>
          <a:noFill/>
          <a:ln/>
        </p:spPr>
        <p:txBody>
          <a:bodyPr wrap="square" lIns="0" tIns="0" rIns="0" bIns="0" rtlCol="0" anchor="ctr"/>
          <a:lstStyle/>
          <a:p>
            <a:pPr marL="0" indent="0">
              <a:lnSpc>
                <a:spcPct val="115000"/>
              </a:lnSpc>
              <a:buNone/>
            </a:pPr>
            <a:r>
              <a:rPr lang="en-US" sz="1300" b="1" dirty="0">
                <a:solidFill>
                  <a:srgbClr val="325454"/>
                </a:solidFill>
                <a:latin typeface="Montserrat" pitchFamily="34" charset="0"/>
                <a:ea typeface="Montserrat" pitchFamily="34" charset="-122"/>
                <a:cs typeface="Montserrat" pitchFamily="34" charset="-120"/>
              </a:rPr>
              <a:t>$1,500 per device</a:t>
            </a:r>
            <a:endParaRPr lang="en-US" sz="1300" dirty="0"/>
          </a:p>
        </p:txBody>
      </p:sp>
      <p:sp>
        <p:nvSpPr>
          <p:cNvPr id="17" name="Text 15"/>
          <p:cNvSpPr/>
          <p:nvPr/>
        </p:nvSpPr>
        <p:spPr>
          <a:xfrm>
            <a:off x="896112" y="4828032"/>
            <a:ext cx="2926080" cy="777240"/>
          </a:xfrm>
          <a:prstGeom prst="rect">
            <a:avLst/>
          </a:prstGeom>
          <a:noFill/>
          <a:ln/>
        </p:spPr>
        <p:txBody>
          <a:bodyPr wrap="square" lIns="0" tIns="0" rIns="0" bIns="0" rtlCol="0" anchor="ctr"/>
          <a:lstStyle/>
          <a:p>
            <a:pPr marL="0" indent="0">
              <a:lnSpc>
                <a:spcPct val="122000"/>
              </a:lnSpc>
              <a:buNone/>
            </a:pPr>
            <a:r>
              <a:rPr lang="en-US" sz="1050" dirty="0">
                <a:solidFill>
                  <a:srgbClr val="231F20"/>
                </a:solidFill>
                <a:latin typeface="Montserrat" pitchFamily="34" charset="0"/>
                <a:ea typeface="Montserrat" pitchFamily="34" charset="-122"/>
                <a:cs typeface="Montserrat" pitchFamily="34" charset="-120"/>
              </a:rPr>
              <a:t>Electronic equipment is reimbursed up to $1,500 an item. Trade show booths count as capital outlay above $1,500.</a:t>
            </a:r>
            <a:endParaRPr lang="en-US" sz="1050" dirty="0"/>
          </a:p>
        </p:txBody>
      </p:sp>
      <p:sp>
        <p:nvSpPr>
          <p:cNvPr id="18" name="Shape 16"/>
          <p:cNvSpPr/>
          <p:nvPr/>
        </p:nvSpPr>
        <p:spPr>
          <a:xfrm>
            <a:off x="4325112" y="4114800"/>
            <a:ext cx="3429000" cy="1572768"/>
          </a:xfrm>
          <a:prstGeom prst="rect">
            <a:avLst/>
          </a:prstGeom>
          <a:solidFill>
            <a:srgbClr val="F7F7F7"/>
          </a:solidFill>
          <a:ln/>
        </p:spPr>
        <p:txBody>
          <a:bodyPr/>
          <a:lstStyle/>
          <a:p>
            <a:endParaRPr lang="en-US"/>
          </a:p>
        </p:txBody>
      </p:sp>
      <p:sp>
        <p:nvSpPr>
          <p:cNvPr id="19" name="Text 17"/>
          <p:cNvSpPr/>
          <p:nvPr/>
        </p:nvSpPr>
        <p:spPr>
          <a:xfrm>
            <a:off x="4581144" y="4315968"/>
            <a:ext cx="2926080" cy="548640"/>
          </a:xfrm>
          <a:prstGeom prst="rect">
            <a:avLst/>
          </a:prstGeom>
          <a:noFill/>
          <a:ln/>
        </p:spPr>
        <p:txBody>
          <a:bodyPr wrap="square" lIns="0" tIns="0" rIns="0" bIns="0" rtlCol="0" anchor="ctr"/>
          <a:lstStyle/>
          <a:p>
            <a:pPr marL="0" indent="0">
              <a:lnSpc>
                <a:spcPct val="115000"/>
              </a:lnSpc>
              <a:buNone/>
            </a:pPr>
            <a:r>
              <a:rPr lang="en-US" sz="1300" b="1" dirty="0">
                <a:solidFill>
                  <a:srgbClr val="325454"/>
                </a:solidFill>
                <a:latin typeface="Montserrat" pitchFamily="34" charset="0"/>
                <a:ea typeface="Montserrat" pitchFamily="34" charset="-122"/>
                <a:cs typeface="Montserrat" pitchFamily="34" charset="-120"/>
              </a:rPr>
              <a:t>One host per five visitors</a:t>
            </a:r>
            <a:endParaRPr lang="en-US" sz="1300" dirty="0"/>
          </a:p>
        </p:txBody>
      </p:sp>
      <p:sp>
        <p:nvSpPr>
          <p:cNvPr id="20" name="Text 18"/>
          <p:cNvSpPr/>
          <p:nvPr/>
        </p:nvSpPr>
        <p:spPr>
          <a:xfrm>
            <a:off x="4581144" y="4828032"/>
            <a:ext cx="2926080" cy="777240"/>
          </a:xfrm>
          <a:prstGeom prst="rect">
            <a:avLst/>
          </a:prstGeom>
          <a:noFill/>
          <a:ln/>
        </p:spPr>
        <p:txBody>
          <a:bodyPr wrap="square" lIns="0" tIns="0" rIns="0" bIns="0" rtlCol="0" anchor="ctr"/>
          <a:lstStyle/>
          <a:p>
            <a:pPr marL="0" indent="0">
              <a:lnSpc>
                <a:spcPct val="122000"/>
              </a:lnSpc>
              <a:buNone/>
            </a:pPr>
            <a:r>
              <a:rPr lang="en-US" sz="1050" dirty="0">
                <a:solidFill>
                  <a:srgbClr val="231F20"/>
                </a:solidFill>
                <a:latin typeface="Montserrat" pitchFamily="34" charset="0"/>
                <a:ea typeface="Montserrat" pitchFamily="34" charset="-122"/>
                <a:cs typeface="Montserrat" pitchFamily="34" charset="-120"/>
              </a:rPr>
              <a:t>Fam tour host expenses are reimbursable at that ratio. Extra hosts become cash match.</a:t>
            </a:r>
            <a:endParaRPr lang="en-US" sz="1050" dirty="0"/>
          </a:p>
        </p:txBody>
      </p:sp>
      <p:sp>
        <p:nvSpPr>
          <p:cNvPr id="21" name="Shape 19"/>
          <p:cNvSpPr/>
          <p:nvPr/>
        </p:nvSpPr>
        <p:spPr>
          <a:xfrm>
            <a:off x="8010144" y="4114800"/>
            <a:ext cx="3429000" cy="1572768"/>
          </a:xfrm>
          <a:prstGeom prst="rect">
            <a:avLst/>
          </a:prstGeom>
          <a:solidFill>
            <a:srgbClr val="F7F7F7"/>
          </a:solidFill>
          <a:ln/>
        </p:spPr>
        <p:txBody>
          <a:bodyPr/>
          <a:lstStyle/>
          <a:p>
            <a:endParaRPr lang="en-US"/>
          </a:p>
        </p:txBody>
      </p:sp>
      <p:sp>
        <p:nvSpPr>
          <p:cNvPr id="22" name="Text 20"/>
          <p:cNvSpPr/>
          <p:nvPr/>
        </p:nvSpPr>
        <p:spPr>
          <a:xfrm>
            <a:off x="8266176" y="4315968"/>
            <a:ext cx="2926080" cy="548640"/>
          </a:xfrm>
          <a:prstGeom prst="rect">
            <a:avLst/>
          </a:prstGeom>
          <a:noFill/>
          <a:ln/>
        </p:spPr>
        <p:txBody>
          <a:bodyPr wrap="square" lIns="0" tIns="0" rIns="0" bIns="0" rtlCol="0" anchor="ctr"/>
          <a:lstStyle/>
          <a:p>
            <a:pPr marL="0" indent="0">
              <a:lnSpc>
                <a:spcPct val="115000"/>
              </a:lnSpc>
              <a:buNone/>
            </a:pPr>
            <a:r>
              <a:rPr lang="en-US" sz="1300" b="1" dirty="0">
                <a:solidFill>
                  <a:srgbClr val="325454"/>
                </a:solidFill>
                <a:latin typeface="Montserrat" pitchFamily="34" charset="0"/>
                <a:ea typeface="Montserrat" pitchFamily="34" charset="-122"/>
                <a:cs typeface="Montserrat" pitchFamily="34" charset="-120"/>
              </a:rPr>
              <a:t>Registration only</a:t>
            </a:r>
            <a:endParaRPr lang="en-US" sz="1300" dirty="0"/>
          </a:p>
        </p:txBody>
      </p:sp>
      <p:sp>
        <p:nvSpPr>
          <p:cNvPr id="23" name="Text 21"/>
          <p:cNvSpPr/>
          <p:nvPr/>
        </p:nvSpPr>
        <p:spPr>
          <a:xfrm>
            <a:off x="8266176" y="4828032"/>
            <a:ext cx="2926080" cy="777240"/>
          </a:xfrm>
          <a:prstGeom prst="rect">
            <a:avLst/>
          </a:prstGeom>
          <a:noFill/>
          <a:ln/>
        </p:spPr>
        <p:txBody>
          <a:bodyPr wrap="square" lIns="0" tIns="0" rIns="0" bIns="0" rtlCol="0" anchor="ctr"/>
          <a:lstStyle/>
          <a:p>
            <a:pPr marL="0" indent="0">
              <a:lnSpc>
                <a:spcPct val="122000"/>
              </a:lnSpc>
              <a:buNone/>
            </a:pPr>
            <a:r>
              <a:rPr lang="en-US" sz="1050" dirty="0">
                <a:solidFill>
                  <a:srgbClr val="231F20"/>
                </a:solidFill>
                <a:latin typeface="Montserrat" pitchFamily="34" charset="0"/>
                <a:ea typeface="Montserrat" pitchFamily="34" charset="-122"/>
                <a:cs typeface="Montserrat" pitchFamily="34" charset="-120"/>
              </a:rPr>
              <a:t>ESTO, DMAI, and DMA West registration is allowable — the travel to get there is not.</a:t>
            </a:r>
            <a:endParaRPr lang="en-US" sz="1050" dirty="0"/>
          </a:p>
        </p:txBody>
      </p:sp>
      <p:sp>
        <p:nvSpPr>
          <p:cNvPr id="24" name="Text 22"/>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3.0, 5.1, 5.2, 6.0, 9.0 and 10.1</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2002536" cy="256032"/>
          </a:xfrm>
          <a:prstGeom prst="rect">
            <a:avLst/>
          </a:prstGeom>
          <a:solidFill>
            <a:srgbClr val="325454"/>
          </a:solidFill>
          <a:ln/>
        </p:spPr>
        <p:txBody>
          <a:bodyPr/>
          <a:lstStyle/>
          <a:p>
            <a:endParaRPr lang="en-US"/>
          </a:p>
        </p:txBody>
      </p:sp>
      <p:sp>
        <p:nvSpPr>
          <p:cNvPr id="3" name="Text 1"/>
          <p:cNvSpPr/>
          <p:nvPr/>
        </p:nvSpPr>
        <p:spPr>
          <a:xfrm>
            <a:off x="640080" y="438912"/>
            <a:ext cx="2002536"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INELIGIBLE COSTS</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Four things the grant will never fund</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These are stated flatly in the handbook, with no exception process.</a:t>
            </a:r>
            <a:endParaRPr lang="en-US" sz="1300" dirty="0"/>
          </a:p>
        </p:txBody>
      </p:sp>
      <p:sp>
        <p:nvSpPr>
          <p:cNvPr id="6" name="Shape 4"/>
          <p:cNvSpPr/>
          <p:nvPr/>
        </p:nvSpPr>
        <p:spPr>
          <a:xfrm>
            <a:off x="640080" y="2286000"/>
            <a:ext cx="10908792" cy="731520"/>
          </a:xfrm>
          <a:prstGeom prst="rect">
            <a:avLst/>
          </a:prstGeom>
          <a:solidFill>
            <a:srgbClr val="F7F7F7"/>
          </a:solidFill>
          <a:ln/>
        </p:spPr>
        <p:txBody>
          <a:bodyPr/>
          <a:lstStyle/>
          <a:p>
            <a:endParaRPr lang="en-US"/>
          </a:p>
        </p:txBody>
      </p:sp>
      <p:sp>
        <p:nvSpPr>
          <p:cNvPr id="7" name="Text 5"/>
          <p:cNvSpPr/>
          <p:nvPr/>
        </p:nvSpPr>
        <p:spPr>
          <a:xfrm>
            <a:off x="932688" y="2286000"/>
            <a:ext cx="3200400" cy="731520"/>
          </a:xfrm>
          <a:prstGeom prst="rect">
            <a:avLst/>
          </a:prstGeom>
          <a:noFill/>
          <a:ln/>
        </p:spPr>
        <p:txBody>
          <a:bodyPr wrap="square" lIns="0" tIns="0" rIns="0" bIns="0" rtlCol="0" anchor="ctr"/>
          <a:lstStyle/>
          <a:p>
            <a:pPr marL="0" indent="0">
              <a:buNone/>
            </a:pPr>
            <a:r>
              <a:rPr lang="en-US" sz="1350" b="1" dirty="0">
                <a:solidFill>
                  <a:srgbClr val="231F20"/>
                </a:solidFill>
                <a:latin typeface="Montserrat" pitchFamily="34" charset="0"/>
                <a:ea typeface="Montserrat" pitchFamily="34" charset="-122"/>
                <a:cs typeface="Montserrat" pitchFamily="34" charset="-120"/>
              </a:rPr>
              <a:t>Your day-to-day admin</a:t>
            </a:r>
            <a:endParaRPr lang="en-US" sz="1350" dirty="0"/>
          </a:p>
        </p:txBody>
      </p:sp>
      <p:sp>
        <p:nvSpPr>
          <p:cNvPr id="8" name="Text 6"/>
          <p:cNvSpPr/>
          <p:nvPr/>
        </p:nvSpPr>
        <p:spPr>
          <a:xfrm>
            <a:off x="4389120" y="2286000"/>
            <a:ext cx="6858000" cy="731520"/>
          </a:xfrm>
          <a:prstGeom prst="rect">
            <a:avLst/>
          </a:prstGeom>
          <a:noFill/>
          <a:ln/>
        </p:spPr>
        <p:txBody>
          <a:bodyPr wrap="square" lIns="0" tIns="0" rIns="0" bIns="0" rtlCol="0" anchor="ctr"/>
          <a:lstStyle/>
          <a:p>
            <a:pPr marL="0" indent="0">
              <a:lnSpc>
                <a:spcPct val="120000"/>
              </a:lnSpc>
              <a:buNone/>
            </a:pPr>
            <a:r>
              <a:rPr lang="en-US" sz="1150" dirty="0">
                <a:solidFill>
                  <a:srgbClr val="231F20"/>
                </a:solidFill>
                <a:latin typeface="Montserrat" pitchFamily="34" charset="0"/>
                <a:ea typeface="Montserrat" pitchFamily="34" charset="-122"/>
                <a:cs typeface="Montserrat" pitchFamily="34" charset="-120"/>
              </a:rPr>
              <a:t>The routine administrative expenses of an organization that happens to do travel or convention promotion.</a:t>
            </a:r>
            <a:endParaRPr lang="en-US" sz="1150" dirty="0"/>
          </a:p>
        </p:txBody>
      </p:sp>
      <p:sp>
        <p:nvSpPr>
          <p:cNvPr id="9" name="Shape 7"/>
          <p:cNvSpPr/>
          <p:nvPr/>
        </p:nvSpPr>
        <p:spPr>
          <a:xfrm>
            <a:off x="640080" y="3127248"/>
            <a:ext cx="10908792" cy="731520"/>
          </a:xfrm>
          <a:prstGeom prst="rect">
            <a:avLst/>
          </a:prstGeom>
          <a:solidFill>
            <a:srgbClr val="F7F7F7"/>
          </a:solidFill>
          <a:ln/>
        </p:spPr>
        <p:txBody>
          <a:bodyPr/>
          <a:lstStyle/>
          <a:p>
            <a:endParaRPr lang="en-US"/>
          </a:p>
        </p:txBody>
      </p:sp>
      <p:sp>
        <p:nvSpPr>
          <p:cNvPr id="10" name="Text 8"/>
          <p:cNvSpPr/>
          <p:nvPr/>
        </p:nvSpPr>
        <p:spPr>
          <a:xfrm>
            <a:off x="932688" y="3127248"/>
            <a:ext cx="3200400" cy="731520"/>
          </a:xfrm>
          <a:prstGeom prst="rect">
            <a:avLst/>
          </a:prstGeom>
          <a:noFill/>
          <a:ln/>
        </p:spPr>
        <p:txBody>
          <a:bodyPr wrap="square" lIns="0" tIns="0" rIns="0" bIns="0" rtlCol="0" anchor="ctr"/>
          <a:lstStyle/>
          <a:p>
            <a:pPr marL="0" indent="0">
              <a:buNone/>
            </a:pPr>
            <a:r>
              <a:rPr lang="en-US" sz="1350" b="1" dirty="0">
                <a:solidFill>
                  <a:srgbClr val="231F20"/>
                </a:solidFill>
                <a:latin typeface="Montserrat" pitchFamily="34" charset="0"/>
                <a:ea typeface="Montserrat" pitchFamily="34" charset="-122"/>
                <a:cs typeface="Montserrat" pitchFamily="34" charset="-120"/>
              </a:rPr>
              <a:t>Work already funded</a:t>
            </a:r>
            <a:endParaRPr lang="en-US" sz="1350" dirty="0"/>
          </a:p>
        </p:txBody>
      </p:sp>
      <p:sp>
        <p:nvSpPr>
          <p:cNvPr id="11" name="Text 9"/>
          <p:cNvSpPr/>
          <p:nvPr/>
        </p:nvSpPr>
        <p:spPr>
          <a:xfrm>
            <a:off x="4389120" y="3127248"/>
            <a:ext cx="6858000" cy="731520"/>
          </a:xfrm>
          <a:prstGeom prst="rect">
            <a:avLst/>
          </a:prstGeom>
          <a:noFill/>
          <a:ln/>
        </p:spPr>
        <p:txBody>
          <a:bodyPr wrap="square" lIns="0" tIns="0" rIns="0" bIns="0" rtlCol="0" anchor="ctr"/>
          <a:lstStyle/>
          <a:p>
            <a:pPr marL="0" indent="0">
              <a:lnSpc>
                <a:spcPct val="120000"/>
              </a:lnSpc>
              <a:buNone/>
            </a:pPr>
            <a:r>
              <a:rPr lang="en-US" sz="1150" dirty="0">
                <a:solidFill>
                  <a:srgbClr val="231F20"/>
                </a:solidFill>
                <a:latin typeface="Montserrat" pitchFamily="34" charset="0"/>
                <a:ea typeface="Montserrat" pitchFamily="34" charset="-122"/>
                <a:cs typeface="Montserrat" pitchFamily="34" charset="-120"/>
              </a:rPr>
              <a:t>Projects with alternative funding sources — a regular Chamber budget, for instance — or work your agency has previously funded itself.</a:t>
            </a:r>
            <a:endParaRPr lang="en-US" sz="1150" dirty="0"/>
          </a:p>
        </p:txBody>
      </p:sp>
      <p:sp>
        <p:nvSpPr>
          <p:cNvPr id="12" name="Shape 10"/>
          <p:cNvSpPr/>
          <p:nvPr/>
        </p:nvSpPr>
        <p:spPr>
          <a:xfrm>
            <a:off x="640080" y="3968496"/>
            <a:ext cx="10908792" cy="731520"/>
          </a:xfrm>
          <a:prstGeom prst="rect">
            <a:avLst/>
          </a:prstGeom>
          <a:solidFill>
            <a:srgbClr val="F7F7F7"/>
          </a:solidFill>
          <a:ln/>
        </p:spPr>
        <p:txBody>
          <a:bodyPr/>
          <a:lstStyle/>
          <a:p>
            <a:endParaRPr lang="en-US"/>
          </a:p>
        </p:txBody>
      </p:sp>
      <p:sp>
        <p:nvSpPr>
          <p:cNvPr id="13" name="Text 11"/>
          <p:cNvSpPr/>
          <p:nvPr/>
        </p:nvSpPr>
        <p:spPr>
          <a:xfrm>
            <a:off x="932688" y="3968496"/>
            <a:ext cx="3200400" cy="731520"/>
          </a:xfrm>
          <a:prstGeom prst="rect">
            <a:avLst/>
          </a:prstGeom>
          <a:noFill/>
          <a:ln/>
        </p:spPr>
        <p:txBody>
          <a:bodyPr wrap="square" lIns="0" tIns="0" rIns="0" bIns="0" rtlCol="0" anchor="ctr"/>
          <a:lstStyle/>
          <a:p>
            <a:pPr marL="0" indent="0">
              <a:buNone/>
            </a:pPr>
            <a:r>
              <a:rPr lang="en-US" sz="1350" b="1" dirty="0">
                <a:solidFill>
                  <a:srgbClr val="231F20"/>
                </a:solidFill>
                <a:latin typeface="Montserrat" pitchFamily="34" charset="0"/>
                <a:ea typeface="Montserrat" pitchFamily="34" charset="-122"/>
                <a:cs typeface="Montserrat" pitchFamily="34" charset="-120"/>
              </a:rPr>
              <a:t>Local events with no overnight</a:t>
            </a:r>
            <a:endParaRPr lang="en-US" sz="1350" dirty="0"/>
          </a:p>
        </p:txBody>
      </p:sp>
      <p:sp>
        <p:nvSpPr>
          <p:cNvPr id="14" name="Text 12"/>
          <p:cNvSpPr/>
          <p:nvPr/>
        </p:nvSpPr>
        <p:spPr>
          <a:xfrm>
            <a:off x="4389120" y="3968496"/>
            <a:ext cx="6858000" cy="731520"/>
          </a:xfrm>
          <a:prstGeom prst="rect">
            <a:avLst/>
          </a:prstGeom>
          <a:noFill/>
          <a:ln/>
        </p:spPr>
        <p:txBody>
          <a:bodyPr wrap="square" lIns="0" tIns="0" rIns="0" bIns="0" rtlCol="0" anchor="ctr"/>
          <a:lstStyle/>
          <a:p>
            <a:pPr marL="0" indent="0">
              <a:lnSpc>
                <a:spcPct val="120000"/>
              </a:lnSpc>
              <a:buNone/>
            </a:pPr>
            <a:r>
              <a:rPr lang="en-US" sz="1150" dirty="0">
                <a:solidFill>
                  <a:srgbClr val="231F20"/>
                </a:solidFill>
                <a:latin typeface="Montserrat" pitchFamily="34" charset="0"/>
                <a:ea typeface="Montserrat" pitchFamily="34" charset="-122"/>
                <a:cs typeface="Montserrat" pitchFamily="34" charset="-120"/>
              </a:rPr>
              <a:t>Promotion of local events that have no overnight stay component in their content.</a:t>
            </a:r>
            <a:endParaRPr lang="en-US" sz="1150" dirty="0"/>
          </a:p>
        </p:txBody>
      </p:sp>
      <p:sp>
        <p:nvSpPr>
          <p:cNvPr id="15" name="Shape 13"/>
          <p:cNvSpPr/>
          <p:nvPr/>
        </p:nvSpPr>
        <p:spPr>
          <a:xfrm>
            <a:off x="640080" y="4809744"/>
            <a:ext cx="10908792" cy="731520"/>
          </a:xfrm>
          <a:prstGeom prst="rect">
            <a:avLst/>
          </a:prstGeom>
          <a:solidFill>
            <a:srgbClr val="F7F7F7"/>
          </a:solidFill>
          <a:ln/>
        </p:spPr>
        <p:txBody>
          <a:bodyPr/>
          <a:lstStyle/>
          <a:p>
            <a:endParaRPr lang="en-US"/>
          </a:p>
        </p:txBody>
      </p:sp>
      <p:sp>
        <p:nvSpPr>
          <p:cNvPr id="16" name="Text 14"/>
          <p:cNvSpPr/>
          <p:nvPr/>
        </p:nvSpPr>
        <p:spPr>
          <a:xfrm>
            <a:off x="932688" y="4809744"/>
            <a:ext cx="3200400" cy="731520"/>
          </a:xfrm>
          <a:prstGeom prst="rect">
            <a:avLst/>
          </a:prstGeom>
          <a:noFill/>
          <a:ln/>
        </p:spPr>
        <p:txBody>
          <a:bodyPr wrap="square" lIns="0" tIns="0" rIns="0" bIns="0" rtlCol="0" anchor="ctr"/>
          <a:lstStyle/>
          <a:p>
            <a:pPr marL="0" indent="0">
              <a:buNone/>
            </a:pPr>
            <a:r>
              <a:rPr lang="en-US" sz="1350" b="1" dirty="0">
                <a:solidFill>
                  <a:srgbClr val="231F20"/>
                </a:solidFill>
                <a:latin typeface="Montserrat" pitchFamily="34" charset="0"/>
                <a:ea typeface="Montserrat" pitchFamily="34" charset="-122"/>
                <a:cs typeface="Montserrat" pitchFamily="34" charset="-120"/>
              </a:rPr>
              <a:t>Getting the grant</a:t>
            </a:r>
            <a:endParaRPr lang="en-US" sz="1350" dirty="0"/>
          </a:p>
        </p:txBody>
      </p:sp>
      <p:sp>
        <p:nvSpPr>
          <p:cNvPr id="17" name="Text 15"/>
          <p:cNvSpPr/>
          <p:nvPr/>
        </p:nvSpPr>
        <p:spPr>
          <a:xfrm>
            <a:off x="4389120" y="4809744"/>
            <a:ext cx="6858000" cy="731520"/>
          </a:xfrm>
          <a:prstGeom prst="rect">
            <a:avLst/>
          </a:prstGeom>
          <a:noFill/>
          <a:ln/>
        </p:spPr>
        <p:txBody>
          <a:bodyPr wrap="square" lIns="0" tIns="0" rIns="0" bIns="0" rtlCol="0" anchor="ctr"/>
          <a:lstStyle/>
          <a:p>
            <a:pPr marL="0" indent="0">
              <a:lnSpc>
                <a:spcPct val="120000"/>
              </a:lnSpc>
              <a:buNone/>
            </a:pPr>
            <a:r>
              <a:rPr lang="en-US" sz="1150" dirty="0">
                <a:solidFill>
                  <a:srgbClr val="231F20"/>
                </a:solidFill>
                <a:latin typeface="Montserrat" pitchFamily="34" charset="0"/>
                <a:ea typeface="Montserrat" pitchFamily="34" charset="-122"/>
                <a:cs typeface="Montserrat" pitchFamily="34" charset="-120"/>
              </a:rPr>
              <a:t>Anything to do with grant writing or the grant application, including the time spent on it.</a:t>
            </a:r>
            <a:endParaRPr lang="en-US" sz="1150" dirty="0"/>
          </a:p>
        </p:txBody>
      </p:sp>
      <p:sp>
        <p:nvSpPr>
          <p:cNvPr id="18" name="Text 16"/>
          <p:cNvSpPr/>
          <p:nvPr/>
        </p:nvSpPr>
        <p:spPr>
          <a:xfrm>
            <a:off x="640080" y="5687568"/>
            <a:ext cx="10908792" cy="457200"/>
          </a:xfrm>
          <a:prstGeom prst="rect">
            <a:avLst/>
          </a:prstGeom>
          <a:noFill/>
          <a:ln/>
        </p:spPr>
        <p:txBody>
          <a:bodyPr wrap="square" lIns="0" tIns="0" rIns="0" bIns="0" rtlCol="0" anchor="ctr"/>
          <a:lstStyle/>
          <a:p>
            <a:pPr marL="0" indent="0">
              <a:lnSpc>
                <a:spcPct val="130000"/>
              </a:lnSpc>
              <a:buNone/>
            </a:pPr>
            <a:r>
              <a:rPr lang="en-US" sz="1200" dirty="0">
                <a:solidFill>
                  <a:srgbClr val="231F20"/>
                </a:solidFill>
                <a:latin typeface="Montserrat" pitchFamily="34" charset="0"/>
                <a:ea typeface="Montserrat" pitchFamily="34" charset="-122"/>
                <a:cs typeface="Montserrat" pitchFamily="34" charset="-120"/>
              </a:rPr>
              <a:t>The first two exist for the same reason: this program is meant to extend what a region can do, not to backfill what it was already paying for.</a:t>
            </a:r>
            <a:endParaRPr lang="en-US" sz="1200" dirty="0"/>
          </a:p>
        </p:txBody>
      </p:sp>
      <p:sp>
        <p:nvSpPr>
          <p:cNvPr id="19" name="Text 17"/>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Ineligible Expenses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2002536" cy="256032"/>
          </a:xfrm>
          <a:prstGeom prst="rect">
            <a:avLst/>
          </a:prstGeom>
          <a:solidFill>
            <a:srgbClr val="325454"/>
          </a:solidFill>
          <a:ln/>
        </p:spPr>
        <p:txBody>
          <a:bodyPr/>
          <a:lstStyle/>
          <a:p>
            <a:endParaRPr lang="en-US"/>
          </a:p>
        </p:txBody>
      </p:sp>
      <p:sp>
        <p:nvSpPr>
          <p:cNvPr id="3" name="Text 1"/>
          <p:cNvSpPr/>
          <p:nvPr/>
        </p:nvSpPr>
        <p:spPr>
          <a:xfrm>
            <a:off x="640080" y="438912"/>
            <a:ext cx="2002536"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INELIGIBLE COSTS</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The smaller exclusions that add up</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Scattered through the handbook rather than listed in one place. Each has denied somebody a reimbursement.</a:t>
            </a:r>
            <a:endParaRPr lang="en-US" sz="1300" dirty="0"/>
          </a:p>
        </p:txBody>
      </p:sp>
      <p:sp>
        <p:nvSpPr>
          <p:cNvPr id="6" name="Shape 4"/>
          <p:cNvSpPr/>
          <p:nvPr/>
        </p:nvSpPr>
        <p:spPr>
          <a:xfrm>
            <a:off x="640080" y="2240280"/>
            <a:ext cx="5120640" cy="1920240"/>
          </a:xfrm>
          <a:prstGeom prst="rect">
            <a:avLst/>
          </a:prstGeom>
          <a:solidFill>
            <a:srgbClr val="F7F7F7"/>
          </a:solidFill>
          <a:ln/>
        </p:spPr>
        <p:txBody>
          <a:bodyPr/>
          <a:lstStyle/>
          <a:p>
            <a:endParaRPr lang="en-US"/>
          </a:p>
        </p:txBody>
      </p:sp>
      <p:sp>
        <p:nvSpPr>
          <p:cNvPr id="7" name="Text 5"/>
          <p:cNvSpPr/>
          <p:nvPr/>
        </p:nvSpPr>
        <p:spPr>
          <a:xfrm>
            <a:off x="914400" y="2478024"/>
            <a:ext cx="4572000" cy="237744"/>
          </a:xfrm>
          <a:prstGeom prst="rect">
            <a:avLst/>
          </a:prstGeom>
          <a:noFill/>
          <a:ln/>
        </p:spPr>
        <p:txBody>
          <a:bodyPr wrap="square" lIns="0" tIns="0" rIns="0" bIns="0" rtlCol="0" anchor="ctr"/>
          <a:lstStyle/>
          <a:p>
            <a:pPr marL="0" indent="0">
              <a:buNone/>
            </a:pPr>
            <a:r>
              <a:rPr lang="en-US" sz="1000" b="1" kern="0" spc="120" dirty="0">
                <a:solidFill>
                  <a:srgbClr val="231F20"/>
                </a:solidFill>
                <a:latin typeface="Montserrat" pitchFamily="34" charset="0"/>
                <a:ea typeface="Montserrat" pitchFamily="34" charset="-122"/>
                <a:cs typeface="Montserrat" pitchFamily="34" charset="-120"/>
              </a:rPr>
              <a:t>NEVER, IN ANY CONTEXT</a:t>
            </a:r>
            <a:endParaRPr lang="en-US" sz="1000" dirty="0"/>
          </a:p>
        </p:txBody>
      </p:sp>
      <p:sp>
        <p:nvSpPr>
          <p:cNvPr id="8" name="Text 6"/>
          <p:cNvSpPr/>
          <p:nvPr/>
        </p:nvSpPr>
        <p:spPr>
          <a:xfrm>
            <a:off x="914400" y="2807208"/>
            <a:ext cx="4572000" cy="1097280"/>
          </a:xfrm>
          <a:prstGeom prst="rect">
            <a:avLst/>
          </a:prstGeom>
          <a:noFill/>
          <a:ln/>
        </p:spPr>
        <p:txBody>
          <a:bodyPr wrap="square" lIns="0" tIns="0" rIns="0" bIns="0" rtlCol="0" anchor="t"/>
          <a:lstStyle/>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Alcohol — not reimbursable and not usable as match</a:t>
            </a:r>
            <a:endParaRPr lang="en-US" sz="1100" dirty="0"/>
          </a:p>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Pre-award costs, before the agreement is signed</a:t>
            </a:r>
            <a:endParaRPr lang="en-US" sz="1100" dirty="0"/>
          </a:p>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Equipment used to provide a service for a fee</a:t>
            </a:r>
            <a:endParaRPr lang="en-US" sz="1100" dirty="0"/>
          </a:p>
        </p:txBody>
      </p:sp>
      <p:sp>
        <p:nvSpPr>
          <p:cNvPr id="9" name="Shape 7"/>
          <p:cNvSpPr/>
          <p:nvPr/>
        </p:nvSpPr>
        <p:spPr>
          <a:xfrm>
            <a:off x="6428232" y="2240280"/>
            <a:ext cx="5120640" cy="1920240"/>
          </a:xfrm>
          <a:prstGeom prst="rect">
            <a:avLst/>
          </a:prstGeom>
          <a:solidFill>
            <a:srgbClr val="F7F7F7"/>
          </a:solidFill>
          <a:ln/>
        </p:spPr>
        <p:txBody>
          <a:bodyPr/>
          <a:lstStyle/>
          <a:p>
            <a:endParaRPr lang="en-US"/>
          </a:p>
        </p:txBody>
      </p:sp>
      <p:sp>
        <p:nvSpPr>
          <p:cNvPr id="10" name="Text 8"/>
          <p:cNvSpPr/>
          <p:nvPr/>
        </p:nvSpPr>
        <p:spPr>
          <a:xfrm>
            <a:off x="6702552" y="2478024"/>
            <a:ext cx="4572000" cy="237744"/>
          </a:xfrm>
          <a:prstGeom prst="rect">
            <a:avLst/>
          </a:prstGeom>
          <a:noFill/>
          <a:ln/>
        </p:spPr>
        <p:txBody>
          <a:bodyPr wrap="square" lIns="0" tIns="0" rIns="0" bIns="0" rtlCol="0" anchor="ctr"/>
          <a:lstStyle/>
          <a:p>
            <a:pPr marL="0" indent="0">
              <a:buNone/>
            </a:pPr>
            <a:r>
              <a:rPr lang="en-US" sz="1000" b="1" kern="0" spc="120" dirty="0">
                <a:solidFill>
                  <a:srgbClr val="231F20"/>
                </a:solidFill>
                <a:latin typeface="Montserrat" pitchFamily="34" charset="0"/>
                <a:ea typeface="Montserrat" pitchFamily="34" charset="-122"/>
                <a:cs typeface="Montserrat" pitchFamily="34" charset="-120"/>
              </a:rPr>
              <a:t>PAID TOO EARLY</a:t>
            </a:r>
            <a:endParaRPr lang="en-US" sz="1000" dirty="0"/>
          </a:p>
        </p:txBody>
      </p:sp>
      <p:sp>
        <p:nvSpPr>
          <p:cNvPr id="11" name="Text 9"/>
          <p:cNvSpPr/>
          <p:nvPr/>
        </p:nvSpPr>
        <p:spPr>
          <a:xfrm>
            <a:off x="6702552" y="2807208"/>
            <a:ext cx="4572000" cy="1097280"/>
          </a:xfrm>
          <a:prstGeom prst="rect">
            <a:avLst/>
          </a:prstGeom>
          <a:noFill/>
          <a:ln/>
        </p:spPr>
        <p:txBody>
          <a:bodyPr wrap="square" lIns="0" tIns="0" rIns="0" bIns="0" rtlCol="0" anchor="t"/>
          <a:lstStyle/>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Deposits and retainers</a:t>
            </a:r>
            <a:endParaRPr lang="en-US" sz="1100" dirty="0"/>
          </a:p>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Ad placement submitted without ad copy</a:t>
            </a:r>
            <a:endParaRPr lang="en-US" sz="1100" dirty="0"/>
          </a:p>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Anything prepaid that isn't tied to a deliverable</a:t>
            </a:r>
            <a:endParaRPr lang="en-US" sz="1100" dirty="0"/>
          </a:p>
        </p:txBody>
      </p:sp>
      <p:sp>
        <p:nvSpPr>
          <p:cNvPr id="12" name="Shape 10"/>
          <p:cNvSpPr/>
          <p:nvPr/>
        </p:nvSpPr>
        <p:spPr>
          <a:xfrm>
            <a:off x="640080" y="4343400"/>
            <a:ext cx="5120640" cy="1783080"/>
          </a:xfrm>
          <a:prstGeom prst="rect">
            <a:avLst/>
          </a:prstGeom>
          <a:solidFill>
            <a:srgbClr val="F7F7F7"/>
          </a:solidFill>
          <a:ln/>
        </p:spPr>
        <p:txBody>
          <a:bodyPr/>
          <a:lstStyle/>
          <a:p>
            <a:endParaRPr lang="en-US"/>
          </a:p>
        </p:txBody>
      </p:sp>
      <p:sp>
        <p:nvSpPr>
          <p:cNvPr id="13" name="Text 11"/>
          <p:cNvSpPr/>
          <p:nvPr/>
        </p:nvSpPr>
        <p:spPr>
          <a:xfrm>
            <a:off x="914400" y="4581144"/>
            <a:ext cx="4572000" cy="237744"/>
          </a:xfrm>
          <a:prstGeom prst="rect">
            <a:avLst/>
          </a:prstGeom>
          <a:noFill/>
          <a:ln/>
        </p:spPr>
        <p:txBody>
          <a:bodyPr wrap="square" lIns="0" tIns="0" rIns="0" bIns="0" rtlCol="0" anchor="ctr"/>
          <a:lstStyle/>
          <a:p>
            <a:pPr marL="0" indent="0">
              <a:buNone/>
            </a:pPr>
            <a:r>
              <a:rPr lang="en-US" sz="1000" b="1" kern="0" spc="120" dirty="0">
                <a:solidFill>
                  <a:srgbClr val="231F20"/>
                </a:solidFill>
                <a:latin typeface="Montserrat" pitchFamily="34" charset="0"/>
                <a:ea typeface="Montserrat" pitchFamily="34" charset="-122"/>
                <a:cs typeface="Montserrat" pitchFamily="34" charset="-120"/>
              </a:rPr>
              <a:t>ON TRAVEL</a:t>
            </a:r>
            <a:endParaRPr lang="en-US" sz="1000" dirty="0"/>
          </a:p>
        </p:txBody>
      </p:sp>
      <p:sp>
        <p:nvSpPr>
          <p:cNvPr id="14" name="Text 12"/>
          <p:cNvSpPr/>
          <p:nvPr/>
        </p:nvSpPr>
        <p:spPr>
          <a:xfrm>
            <a:off x="914400" y="4910328"/>
            <a:ext cx="4572000" cy="960120"/>
          </a:xfrm>
          <a:prstGeom prst="rect">
            <a:avLst/>
          </a:prstGeom>
          <a:noFill/>
          <a:ln/>
        </p:spPr>
        <p:txBody>
          <a:bodyPr wrap="square" lIns="0" tIns="0" rIns="0" bIns="0" rtlCol="0" anchor="t"/>
          <a:lstStyle/>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Optional rental insurance (PAI, PEC, LDW) and its taxes</a:t>
            </a:r>
            <a:endParaRPr lang="en-US" sz="1100" dirty="0"/>
          </a:p>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TSA PreCheck, seat selection, early check-in, upgrades</a:t>
            </a:r>
            <a:endParaRPr lang="en-US" sz="1100" dirty="0"/>
          </a:p>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Pre-bought gasoline</a:t>
            </a:r>
            <a:endParaRPr lang="en-US" sz="1100" dirty="0"/>
          </a:p>
        </p:txBody>
      </p:sp>
      <p:sp>
        <p:nvSpPr>
          <p:cNvPr id="15" name="Shape 13"/>
          <p:cNvSpPr/>
          <p:nvPr/>
        </p:nvSpPr>
        <p:spPr>
          <a:xfrm>
            <a:off x="6428232" y="4343400"/>
            <a:ext cx="5120640" cy="1783080"/>
          </a:xfrm>
          <a:prstGeom prst="rect">
            <a:avLst/>
          </a:prstGeom>
          <a:solidFill>
            <a:srgbClr val="F7F7F7"/>
          </a:solidFill>
          <a:ln/>
        </p:spPr>
        <p:txBody>
          <a:bodyPr/>
          <a:lstStyle/>
          <a:p>
            <a:endParaRPr lang="en-US"/>
          </a:p>
        </p:txBody>
      </p:sp>
      <p:sp>
        <p:nvSpPr>
          <p:cNvPr id="16" name="Text 14"/>
          <p:cNvSpPr/>
          <p:nvPr/>
        </p:nvSpPr>
        <p:spPr>
          <a:xfrm>
            <a:off x="6702552" y="4581144"/>
            <a:ext cx="4572000" cy="237744"/>
          </a:xfrm>
          <a:prstGeom prst="rect">
            <a:avLst/>
          </a:prstGeom>
          <a:noFill/>
          <a:ln/>
        </p:spPr>
        <p:txBody>
          <a:bodyPr wrap="square" lIns="0" tIns="0" rIns="0" bIns="0" rtlCol="0" anchor="ctr"/>
          <a:lstStyle/>
          <a:p>
            <a:pPr marL="0" indent="0">
              <a:buNone/>
            </a:pPr>
            <a:r>
              <a:rPr lang="en-US" sz="1000" b="1" kern="0" spc="120" dirty="0">
                <a:solidFill>
                  <a:srgbClr val="231F20"/>
                </a:solidFill>
                <a:latin typeface="Montserrat" pitchFamily="34" charset="0"/>
                <a:ea typeface="Montserrat" pitchFamily="34" charset="-122"/>
                <a:cs typeface="Montserrat" pitchFamily="34" charset="-120"/>
              </a:rPr>
              <a:t>ON WEBSITES AND WAGES</a:t>
            </a:r>
            <a:endParaRPr lang="en-US" sz="1000" dirty="0"/>
          </a:p>
        </p:txBody>
      </p:sp>
      <p:sp>
        <p:nvSpPr>
          <p:cNvPr id="17" name="Text 15"/>
          <p:cNvSpPr/>
          <p:nvPr/>
        </p:nvSpPr>
        <p:spPr>
          <a:xfrm>
            <a:off x="6702552" y="4910328"/>
            <a:ext cx="4572000" cy="960120"/>
          </a:xfrm>
          <a:prstGeom prst="rect">
            <a:avLst/>
          </a:prstGeom>
          <a:noFill/>
          <a:ln/>
        </p:spPr>
        <p:txBody>
          <a:bodyPr wrap="square" lIns="0" tIns="0" rIns="0" bIns="0" rtlCol="0" anchor="t"/>
          <a:lstStyle/>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Chamber calendars, enrollment, and membership-only web pages</a:t>
            </a:r>
            <a:endParaRPr lang="en-US" sz="1100" dirty="0"/>
          </a:p>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Administrator wages above the 10% admin award</a:t>
            </a:r>
            <a:endParaRPr lang="en-US" sz="1100" dirty="0"/>
          </a:p>
          <a:p>
            <a:pPr marL="342900" indent="-342900">
              <a:lnSpc>
                <a:spcPct val="122000"/>
              </a:lnSpc>
              <a:spcAft>
                <a:spcPts val="700"/>
              </a:spcAft>
              <a:buSzPct val="100000"/>
              <a:buChar char="—"/>
            </a:pPr>
            <a:r>
              <a:rPr lang="en-US" sz="1100" dirty="0">
                <a:solidFill>
                  <a:srgbClr val="231F20"/>
                </a:solidFill>
                <a:latin typeface="Montserrat" pitchFamily="34" charset="0"/>
                <a:ea typeface="Montserrat" pitchFamily="34" charset="-122"/>
                <a:cs typeface="Montserrat" pitchFamily="34" charset="-120"/>
              </a:rPr>
              <a:t>Marketing and project management wages as admin</a:t>
            </a:r>
            <a:endParaRPr lang="en-US" sz="1100" dirty="0"/>
          </a:p>
        </p:txBody>
      </p:sp>
      <p:sp>
        <p:nvSpPr>
          <p:cNvPr id="18" name="Text 16"/>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1.6.2, 1.8, 1.13.1, 5.2, 6.0 and 9.1</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2107692" cy="256032"/>
          </a:xfrm>
          <a:prstGeom prst="rect">
            <a:avLst/>
          </a:prstGeom>
          <a:solidFill>
            <a:srgbClr val="325454"/>
          </a:solidFill>
          <a:ln/>
        </p:spPr>
        <p:txBody>
          <a:bodyPr/>
          <a:lstStyle/>
          <a:p>
            <a:endParaRPr lang="en-US"/>
          </a:p>
        </p:txBody>
      </p:sp>
      <p:sp>
        <p:nvSpPr>
          <p:cNvPr id="3" name="Text 1"/>
          <p:cNvSpPr/>
          <p:nvPr/>
        </p:nvSpPr>
        <p:spPr>
          <a:xfrm>
            <a:off x="640080" y="438912"/>
            <a:ext cx="2107692"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THE MIDDLE GROUND</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Denied for reimbursement — still useful</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Ineligible for reimbursement items may still be valuable resources. Many costs the grant won't repay can still count toward your 12.5% cash match.</a:t>
            </a:r>
            <a:endParaRPr lang="en-US" sz="1300" dirty="0"/>
          </a:p>
        </p:txBody>
      </p:sp>
      <p:sp>
        <p:nvSpPr>
          <p:cNvPr id="6" name="Text 4"/>
          <p:cNvSpPr/>
          <p:nvPr/>
        </p:nvSpPr>
        <p:spPr>
          <a:xfrm>
            <a:off x="640080" y="2331720"/>
            <a:ext cx="6858000" cy="237744"/>
          </a:xfrm>
          <a:prstGeom prst="rect">
            <a:avLst/>
          </a:prstGeom>
          <a:noFill/>
          <a:ln/>
        </p:spPr>
        <p:txBody>
          <a:bodyPr wrap="square" lIns="0" tIns="0" rIns="0" bIns="0" rtlCol="0" anchor="ctr"/>
          <a:lstStyle/>
          <a:p>
            <a:pPr marL="0" indent="0">
              <a:buNone/>
            </a:pPr>
            <a:r>
              <a:rPr lang="en-US" sz="950" b="1" kern="0" spc="120" dirty="0">
                <a:solidFill>
                  <a:srgbClr val="325454"/>
                </a:solidFill>
                <a:latin typeface="Montserrat" pitchFamily="34" charset="0"/>
                <a:ea typeface="Montserrat" pitchFamily="34" charset="-122"/>
                <a:cs typeface="Montserrat" pitchFamily="34" charset="-120"/>
              </a:rPr>
              <a:t>UNALLOWABLE FOR REIMBURSEMENT</a:t>
            </a:r>
            <a:endParaRPr lang="en-US" sz="950" dirty="0"/>
          </a:p>
        </p:txBody>
      </p:sp>
      <p:sp>
        <p:nvSpPr>
          <p:cNvPr id="7" name="Text 5"/>
          <p:cNvSpPr/>
          <p:nvPr/>
        </p:nvSpPr>
        <p:spPr>
          <a:xfrm>
            <a:off x="8503920" y="2331720"/>
            <a:ext cx="3017520" cy="237744"/>
          </a:xfrm>
          <a:prstGeom prst="rect">
            <a:avLst/>
          </a:prstGeom>
          <a:noFill/>
          <a:ln/>
        </p:spPr>
        <p:txBody>
          <a:bodyPr wrap="square" lIns="0" tIns="0" rIns="0" bIns="0" rtlCol="0" anchor="ctr"/>
          <a:lstStyle/>
          <a:p>
            <a:pPr marL="0" indent="0">
              <a:buNone/>
            </a:pPr>
            <a:r>
              <a:rPr lang="en-US" sz="950" b="1" kern="0" spc="120" dirty="0">
                <a:solidFill>
                  <a:srgbClr val="325454"/>
                </a:solidFill>
                <a:latin typeface="Montserrat" pitchFamily="34" charset="0"/>
                <a:ea typeface="Montserrat" pitchFamily="34" charset="-122"/>
                <a:cs typeface="Montserrat" pitchFamily="34" charset="-120"/>
              </a:rPr>
              <a:t>USABLE AS MATCH?</a:t>
            </a:r>
            <a:endParaRPr lang="en-US" sz="950" dirty="0"/>
          </a:p>
        </p:txBody>
      </p:sp>
      <p:sp>
        <p:nvSpPr>
          <p:cNvPr id="8" name="Shape 6"/>
          <p:cNvSpPr/>
          <p:nvPr/>
        </p:nvSpPr>
        <p:spPr>
          <a:xfrm>
            <a:off x="640080" y="2642616"/>
            <a:ext cx="10908792" cy="0"/>
          </a:xfrm>
          <a:prstGeom prst="line">
            <a:avLst/>
          </a:prstGeom>
          <a:noFill/>
          <a:ln w="6350">
            <a:solidFill>
              <a:srgbClr val="939598"/>
            </a:solidFill>
            <a:prstDash val="sysDot"/>
          </a:ln>
        </p:spPr>
        <p:txBody>
          <a:bodyPr/>
          <a:lstStyle/>
          <a:p>
            <a:endParaRPr lang="en-US"/>
          </a:p>
        </p:txBody>
      </p:sp>
      <p:sp>
        <p:nvSpPr>
          <p:cNvPr id="9" name="Text 7"/>
          <p:cNvSpPr/>
          <p:nvPr/>
        </p:nvSpPr>
        <p:spPr>
          <a:xfrm>
            <a:off x="640080" y="2715768"/>
            <a:ext cx="7498080" cy="292608"/>
          </a:xfrm>
          <a:prstGeom prst="rect">
            <a:avLst/>
          </a:prstGeom>
          <a:noFill/>
          <a:ln/>
        </p:spPr>
        <p:txBody>
          <a:bodyPr wrap="square" lIns="0" tIns="0" rIns="0" bIns="0" rtlCol="0" anchor="ctr"/>
          <a:lstStyle/>
          <a:p>
            <a:pPr marL="0" indent="0">
              <a:buNone/>
            </a:pPr>
            <a:r>
              <a:rPr lang="en-US" sz="1200" dirty="0">
                <a:solidFill>
                  <a:srgbClr val="231F20"/>
                </a:solidFill>
                <a:latin typeface="Montserrat" pitchFamily="34" charset="0"/>
                <a:ea typeface="Montserrat" pitchFamily="34" charset="-122"/>
                <a:cs typeface="Montserrat" pitchFamily="34" charset="-120"/>
              </a:rPr>
              <a:t>Tourism-related Promotional material</a:t>
            </a:r>
            <a:endParaRPr lang="en-US" sz="1200" dirty="0"/>
          </a:p>
        </p:txBody>
      </p:sp>
      <p:sp>
        <p:nvSpPr>
          <p:cNvPr id="10" name="Text 8"/>
          <p:cNvSpPr/>
          <p:nvPr/>
        </p:nvSpPr>
        <p:spPr>
          <a:xfrm>
            <a:off x="8503920" y="2715768"/>
            <a:ext cx="3017520" cy="292608"/>
          </a:xfrm>
          <a:prstGeom prst="rect">
            <a:avLst/>
          </a:prstGeom>
          <a:noFill/>
          <a:ln/>
        </p:spPr>
        <p:txBody>
          <a:bodyPr wrap="square" lIns="0" tIns="0" rIns="0" bIns="0" rtlCol="0" anchor="ctr"/>
          <a:lstStyle/>
          <a:p>
            <a:pPr marL="0" indent="0">
              <a:buNone/>
            </a:pPr>
            <a:r>
              <a:rPr lang="en-US" sz="1200" b="1" dirty="0">
                <a:solidFill>
                  <a:srgbClr val="325454"/>
                </a:solidFill>
                <a:latin typeface="Montserrat" pitchFamily="34" charset="0"/>
                <a:ea typeface="Montserrat" pitchFamily="34" charset="-122"/>
                <a:cs typeface="Montserrat" pitchFamily="34" charset="-120"/>
              </a:rPr>
              <a:t>Yes</a:t>
            </a:r>
            <a:endParaRPr lang="en-US" sz="1200" dirty="0"/>
          </a:p>
        </p:txBody>
      </p:sp>
      <p:sp>
        <p:nvSpPr>
          <p:cNvPr id="11" name="Shape 9"/>
          <p:cNvSpPr/>
          <p:nvPr/>
        </p:nvSpPr>
        <p:spPr>
          <a:xfrm>
            <a:off x="640080" y="3044952"/>
            <a:ext cx="10908792" cy="0"/>
          </a:xfrm>
          <a:prstGeom prst="line">
            <a:avLst/>
          </a:prstGeom>
          <a:noFill/>
          <a:ln w="6350">
            <a:solidFill>
              <a:srgbClr val="939598"/>
            </a:solidFill>
            <a:prstDash val="sysDot"/>
          </a:ln>
        </p:spPr>
        <p:txBody>
          <a:bodyPr/>
          <a:lstStyle/>
          <a:p>
            <a:endParaRPr lang="en-US"/>
          </a:p>
        </p:txBody>
      </p:sp>
      <p:sp>
        <p:nvSpPr>
          <p:cNvPr id="12" name="Text 10"/>
          <p:cNvSpPr/>
          <p:nvPr/>
        </p:nvSpPr>
        <p:spPr>
          <a:xfrm>
            <a:off x="640080" y="3118104"/>
            <a:ext cx="7498080" cy="292608"/>
          </a:xfrm>
          <a:prstGeom prst="rect">
            <a:avLst/>
          </a:prstGeom>
          <a:noFill/>
          <a:ln/>
        </p:spPr>
        <p:txBody>
          <a:bodyPr wrap="square" lIns="0" tIns="0" rIns="0" bIns="0" rtlCol="0" anchor="ctr"/>
          <a:lstStyle/>
          <a:p>
            <a:pPr marL="0" indent="0">
              <a:buNone/>
            </a:pPr>
            <a:r>
              <a:rPr lang="en-US" sz="1200" dirty="0">
                <a:solidFill>
                  <a:srgbClr val="231F20"/>
                </a:solidFill>
                <a:latin typeface="Montserrat" pitchFamily="34" charset="0"/>
                <a:ea typeface="Montserrat" pitchFamily="34" charset="-122"/>
                <a:cs typeface="Montserrat" pitchFamily="34" charset="-120"/>
              </a:rPr>
              <a:t>Travel costs above per diem</a:t>
            </a:r>
            <a:endParaRPr lang="en-US" sz="1200" dirty="0"/>
          </a:p>
        </p:txBody>
      </p:sp>
      <p:sp>
        <p:nvSpPr>
          <p:cNvPr id="13" name="Text 11"/>
          <p:cNvSpPr/>
          <p:nvPr/>
        </p:nvSpPr>
        <p:spPr>
          <a:xfrm>
            <a:off x="8503920" y="3118104"/>
            <a:ext cx="3017520" cy="292608"/>
          </a:xfrm>
          <a:prstGeom prst="rect">
            <a:avLst/>
          </a:prstGeom>
          <a:noFill/>
          <a:ln/>
        </p:spPr>
        <p:txBody>
          <a:bodyPr wrap="square" lIns="0" tIns="0" rIns="0" bIns="0" rtlCol="0" anchor="ctr"/>
          <a:lstStyle/>
          <a:p>
            <a:pPr marL="0" indent="0">
              <a:buNone/>
            </a:pPr>
            <a:r>
              <a:rPr lang="en-US" sz="1200" b="1" dirty="0">
                <a:solidFill>
                  <a:srgbClr val="325454"/>
                </a:solidFill>
                <a:latin typeface="Montserrat" pitchFamily="34" charset="0"/>
                <a:ea typeface="Montserrat" pitchFamily="34" charset="-122"/>
                <a:cs typeface="Montserrat" pitchFamily="34" charset="-120"/>
              </a:rPr>
              <a:t>Yes</a:t>
            </a:r>
            <a:endParaRPr lang="en-US" sz="1200" dirty="0"/>
          </a:p>
        </p:txBody>
      </p:sp>
      <p:sp>
        <p:nvSpPr>
          <p:cNvPr id="14" name="Shape 12"/>
          <p:cNvSpPr/>
          <p:nvPr/>
        </p:nvSpPr>
        <p:spPr>
          <a:xfrm>
            <a:off x="640080" y="3447288"/>
            <a:ext cx="10908792" cy="0"/>
          </a:xfrm>
          <a:prstGeom prst="line">
            <a:avLst/>
          </a:prstGeom>
          <a:noFill/>
          <a:ln w="6350">
            <a:solidFill>
              <a:srgbClr val="939598"/>
            </a:solidFill>
            <a:prstDash val="sysDot"/>
          </a:ln>
        </p:spPr>
        <p:txBody>
          <a:bodyPr/>
          <a:lstStyle/>
          <a:p>
            <a:endParaRPr lang="en-US"/>
          </a:p>
        </p:txBody>
      </p:sp>
      <p:sp>
        <p:nvSpPr>
          <p:cNvPr id="15" name="Text 13"/>
          <p:cNvSpPr/>
          <p:nvPr/>
        </p:nvSpPr>
        <p:spPr>
          <a:xfrm>
            <a:off x="640080" y="3520440"/>
            <a:ext cx="7498080" cy="292608"/>
          </a:xfrm>
          <a:prstGeom prst="rect">
            <a:avLst/>
          </a:prstGeom>
          <a:noFill/>
          <a:ln/>
        </p:spPr>
        <p:txBody>
          <a:bodyPr wrap="square" lIns="0" tIns="0" rIns="0" bIns="0" rtlCol="0" anchor="ctr"/>
          <a:lstStyle/>
          <a:p>
            <a:pPr marL="0" indent="0">
              <a:buNone/>
            </a:pPr>
            <a:r>
              <a:rPr lang="en-US" sz="1200" dirty="0">
                <a:solidFill>
                  <a:srgbClr val="231F20"/>
                </a:solidFill>
                <a:latin typeface="Montserrat" pitchFamily="34" charset="0"/>
                <a:ea typeface="Montserrat" pitchFamily="34" charset="-122"/>
                <a:cs typeface="Montserrat" pitchFamily="34" charset="-120"/>
              </a:rPr>
              <a:t>Travel to attend ITC Council meetings</a:t>
            </a:r>
            <a:endParaRPr lang="en-US" sz="1200" dirty="0"/>
          </a:p>
        </p:txBody>
      </p:sp>
      <p:sp>
        <p:nvSpPr>
          <p:cNvPr id="16" name="Text 14"/>
          <p:cNvSpPr/>
          <p:nvPr/>
        </p:nvSpPr>
        <p:spPr>
          <a:xfrm>
            <a:off x="8503920" y="3520440"/>
            <a:ext cx="3017520" cy="292608"/>
          </a:xfrm>
          <a:prstGeom prst="rect">
            <a:avLst/>
          </a:prstGeom>
          <a:noFill/>
          <a:ln/>
        </p:spPr>
        <p:txBody>
          <a:bodyPr wrap="square" lIns="0" tIns="0" rIns="0" bIns="0" rtlCol="0" anchor="ctr"/>
          <a:lstStyle/>
          <a:p>
            <a:pPr marL="0" indent="0">
              <a:buNone/>
            </a:pPr>
            <a:r>
              <a:rPr lang="en-US" sz="1200" b="1" dirty="0">
                <a:solidFill>
                  <a:srgbClr val="325454"/>
                </a:solidFill>
                <a:latin typeface="Montserrat" pitchFamily="34" charset="0"/>
                <a:ea typeface="Montserrat" pitchFamily="34" charset="-122"/>
                <a:cs typeface="Montserrat" pitchFamily="34" charset="-120"/>
              </a:rPr>
              <a:t>Yes</a:t>
            </a:r>
            <a:endParaRPr lang="en-US" sz="1200" dirty="0"/>
          </a:p>
        </p:txBody>
      </p:sp>
      <p:sp>
        <p:nvSpPr>
          <p:cNvPr id="17" name="Shape 15"/>
          <p:cNvSpPr/>
          <p:nvPr/>
        </p:nvSpPr>
        <p:spPr>
          <a:xfrm>
            <a:off x="640080" y="3849624"/>
            <a:ext cx="10908792" cy="0"/>
          </a:xfrm>
          <a:prstGeom prst="line">
            <a:avLst/>
          </a:prstGeom>
          <a:noFill/>
          <a:ln w="6350">
            <a:solidFill>
              <a:srgbClr val="939598"/>
            </a:solidFill>
            <a:prstDash val="sysDot"/>
          </a:ln>
        </p:spPr>
        <p:txBody>
          <a:bodyPr/>
          <a:lstStyle/>
          <a:p>
            <a:endParaRPr lang="en-US"/>
          </a:p>
        </p:txBody>
      </p:sp>
      <p:sp>
        <p:nvSpPr>
          <p:cNvPr id="18" name="Text 16"/>
          <p:cNvSpPr/>
          <p:nvPr/>
        </p:nvSpPr>
        <p:spPr>
          <a:xfrm>
            <a:off x="640080" y="3922776"/>
            <a:ext cx="7498080" cy="292608"/>
          </a:xfrm>
          <a:prstGeom prst="rect">
            <a:avLst/>
          </a:prstGeom>
          <a:noFill/>
          <a:ln/>
        </p:spPr>
        <p:txBody>
          <a:bodyPr wrap="square" lIns="0" tIns="0" rIns="0" bIns="0" rtlCol="0" anchor="ctr"/>
          <a:lstStyle/>
          <a:p>
            <a:pPr marL="0" indent="0">
              <a:buNone/>
            </a:pPr>
            <a:r>
              <a:rPr lang="en-US" sz="1200" dirty="0">
                <a:solidFill>
                  <a:srgbClr val="231F20"/>
                </a:solidFill>
                <a:latin typeface="Montserrat" pitchFamily="34" charset="0"/>
                <a:ea typeface="Montserrat" pitchFamily="34" charset="-122"/>
                <a:cs typeface="Montserrat" pitchFamily="34" charset="-120"/>
              </a:rPr>
              <a:t>Tourism-related Marketing employee wages</a:t>
            </a:r>
            <a:endParaRPr lang="en-US" sz="1200" dirty="0"/>
          </a:p>
        </p:txBody>
      </p:sp>
      <p:sp>
        <p:nvSpPr>
          <p:cNvPr id="19" name="Text 17"/>
          <p:cNvSpPr/>
          <p:nvPr/>
        </p:nvSpPr>
        <p:spPr>
          <a:xfrm>
            <a:off x="8503920" y="3922776"/>
            <a:ext cx="3017520" cy="292608"/>
          </a:xfrm>
          <a:prstGeom prst="rect">
            <a:avLst/>
          </a:prstGeom>
          <a:noFill/>
          <a:ln/>
        </p:spPr>
        <p:txBody>
          <a:bodyPr wrap="square" lIns="0" tIns="0" rIns="0" bIns="0" rtlCol="0" anchor="ctr"/>
          <a:lstStyle/>
          <a:p>
            <a:pPr marL="0" indent="0">
              <a:buNone/>
            </a:pPr>
            <a:r>
              <a:rPr lang="en-US" sz="1200" b="1" dirty="0">
                <a:solidFill>
                  <a:srgbClr val="325454"/>
                </a:solidFill>
                <a:latin typeface="Montserrat" pitchFamily="34" charset="0"/>
                <a:ea typeface="Montserrat" pitchFamily="34" charset="-122"/>
                <a:cs typeface="Montserrat" pitchFamily="34" charset="-120"/>
              </a:rPr>
              <a:t>Yes</a:t>
            </a:r>
            <a:endParaRPr lang="en-US" sz="1200" dirty="0"/>
          </a:p>
        </p:txBody>
      </p:sp>
      <p:sp>
        <p:nvSpPr>
          <p:cNvPr id="20" name="Shape 18"/>
          <p:cNvSpPr/>
          <p:nvPr/>
        </p:nvSpPr>
        <p:spPr>
          <a:xfrm>
            <a:off x="640080" y="4251960"/>
            <a:ext cx="10908792" cy="0"/>
          </a:xfrm>
          <a:prstGeom prst="line">
            <a:avLst/>
          </a:prstGeom>
          <a:noFill/>
          <a:ln w="6350">
            <a:solidFill>
              <a:srgbClr val="939598"/>
            </a:solidFill>
            <a:prstDash val="sysDot"/>
          </a:ln>
        </p:spPr>
        <p:txBody>
          <a:bodyPr/>
          <a:lstStyle/>
          <a:p>
            <a:endParaRPr lang="en-US"/>
          </a:p>
        </p:txBody>
      </p:sp>
      <p:sp>
        <p:nvSpPr>
          <p:cNvPr id="21" name="Text 19"/>
          <p:cNvSpPr/>
          <p:nvPr/>
        </p:nvSpPr>
        <p:spPr>
          <a:xfrm>
            <a:off x="640080" y="4325112"/>
            <a:ext cx="7498080" cy="292608"/>
          </a:xfrm>
          <a:prstGeom prst="rect">
            <a:avLst/>
          </a:prstGeom>
          <a:noFill/>
          <a:ln/>
        </p:spPr>
        <p:txBody>
          <a:bodyPr wrap="square" lIns="0" tIns="0" rIns="0" bIns="0" rtlCol="0" anchor="ctr"/>
          <a:lstStyle/>
          <a:p>
            <a:pPr marL="0" indent="0">
              <a:buNone/>
            </a:pPr>
            <a:r>
              <a:rPr lang="en-US" sz="1200" dirty="0">
                <a:solidFill>
                  <a:srgbClr val="231F20"/>
                </a:solidFill>
                <a:latin typeface="Montserrat" pitchFamily="34" charset="0"/>
                <a:ea typeface="Montserrat" pitchFamily="34" charset="-122"/>
                <a:cs typeface="Montserrat" pitchFamily="34" charset="-120"/>
              </a:rPr>
              <a:t>Tourism Ads that don't credit the program</a:t>
            </a:r>
            <a:endParaRPr lang="en-US" sz="1200" dirty="0"/>
          </a:p>
        </p:txBody>
      </p:sp>
      <p:sp>
        <p:nvSpPr>
          <p:cNvPr id="22" name="Text 20"/>
          <p:cNvSpPr/>
          <p:nvPr/>
        </p:nvSpPr>
        <p:spPr>
          <a:xfrm>
            <a:off x="8503920" y="4325112"/>
            <a:ext cx="3017520" cy="292608"/>
          </a:xfrm>
          <a:prstGeom prst="rect">
            <a:avLst/>
          </a:prstGeom>
          <a:noFill/>
          <a:ln/>
        </p:spPr>
        <p:txBody>
          <a:bodyPr wrap="square" lIns="0" tIns="0" rIns="0" bIns="0" rtlCol="0" anchor="ctr"/>
          <a:lstStyle/>
          <a:p>
            <a:pPr marL="0" indent="0">
              <a:buNone/>
            </a:pPr>
            <a:r>
              <a:rPr lang="en-US" sz="1200" b="1" dirty="0">
                <a:solidFill>
                  <a:srgbClr val="325454"/>
                </a:solidFill>
                <a:latin typeface="Montserrat" pitchFamily="34" charset="0"/>
                <a:ea typeface="Montserrat" pitchFamily="34" charset="-122"/>
                <a:cs typeface="Montserrat" pitchFamily="34" charset="-120"/>
              </a:rPr>
              <a:t>Yes</a:t>
            </a:r>
            <a:endParaRPr lang="en-US" sz="1200" dirty="0"/>
          </a:p>
        </p:txBody>
      </p:sp>
      <p:sp>
        <p:nvSpPr>
          <p:cNvPr id="23" name="Shape 21"/>
          <p:cNvSpPr/>
          <p:nvPr/>
        </p:nvSpPr>
        <p:spPr>
          <a:xfrm>
            <a:off x="640080" y="4654296"/>
            <a:ext cx="10908792" cy="0"/>
          </a:xfrm>
          <a:prstGeom prst="line">
            <a:avLst/>
          </a:prstGeom>
          <a:noFill/>
          <a:ln w="6350">
            <a:solidFill>
              <a:srgbClr val="939598"/>
            </a:solidFill>
            <a:prstDash val="sysDot"/>
          </a:ln>
        </p:spPr>
        <p:txBody>
          <a:bodyPr/>
          <a:lstStyle/>
          <a:p>
            <a:endParaRPr lang="en-US"/>
          </a:p>
        </p:txBody>
      </p:sp>
      <p:sp>
        <p:nvSpPr>
          <p:cNvPr id="24" name="Text 22"/>
          <p:cNvSpPr/>
          <p:nvPr/>
        </p:nvSpPr>
        <p:spPr>
          <a:xfrm>
            <a:off x="640080" y="4727448"/>
            <a:ext cx="7498080" cy="292608"/>
          </a:xfrm>
          <a:prstGeom prst="rect">
            <a:avLst/>
          </a:prstGeom>
          <a:noFill/>
          <a:ln/>
        </p:spPr>
        <p:txBody>
          <a:bodyPr wrap="square" lIns="0" tIns="0" rIns="0" bIns="0" rtlCol="0" anchor="ctr"/>
          <a:lstStyle/>
          <a:p>
            <a:pPr marL="0" indent="0">
              <a:buNone/>
            </a:pPr>
            <a:r>
              <a:rPr lang="en-US" sz="1200" dirty="0">
                <a:solidFill>
                  <a:srgbClr val="231F20"/>
                </a:solidFill>
                <a:latin typeface="Montserrat" pitchFamily="34" charset="0"/>
                <a:ea typeface="Montserrat" pitchFamily="34" charset="-122"/>
                <a:cs typeface="Montserrat" pitchFamily="34" charset="-120"/>
              </a:rPr>
              <a:t>Any tourism-related cost outside your scope of work</a:t>
            </a:r>
            <a:endParaRPr lang="en-US" sz="1200" dirty="0"/>
          </a:p>
        </p:txBody>
      </p:sp>
      <p:sp>
        <p:nvSpPr>
          <p:cNvPr id="25" name="Text 23"/>
          <p:cNvSpPr/>
          <p:nvPr/>
        </p:nvSpPr>
        <p:spPr>
          <a:xfrm>
            <a:off x="8503920" y="4727448"/>
            <a:ext cx="3017520" cy="292608"/>
          </a:xfrm>
          <a:prstGeom prst="rect">
            <a:avLst/>
          </a:prstGeom>
          <a:noFill/>
          <a:ln/>
        </p:spPr>
        <p:txBody>
          <a:bodyPr wrap="square" lIns="0" tIns="0" rIns="0" bIns="0" rtlCol="0" anchor="ctr"/>
          <a:lstStyle/>
          <a:p>
            <a:pPr marL="0" indent="0">
              <a:buNone/>
            </a:pPr>
            <a:r>
              <a:rPr lang="en-US" sz="1200" b="1" dirty="0">
                <a:solidFill>
                  <a:srgbClr val="325454"/>
                </a:solidFill>
                <a:latin typeface="Montserrat" pitchFamily="34" charset="0"/>
                <a:ea typeface="Montserrat" pitchFamily="34" charset="-122"/>
                <a:cs typeface="Montserrat" pitchFamily="34" charset="-120"/>
              </a:rPr>
              <a:t>Yes</a:t>
            </a:r>
            <a:endParaRPr lang="en-US" sz="1200" dirty="0"/>
          </a:p>
        </p:txBody>
      </p:sp>
      <p:sp>
        <p:nvSpPr>
          <p:cNvPr id="26" name="Shape 24"/>
          <p:cNvSpPr/>
          <p:nvPr/>
        </p:nvSpPr>
        <p:spPr>
          <a:xfrm>
            <a:off x="640080" y="5056632"/>
            <a:ext cx="10908792" cy="0"/>
          </a:xfrm>
          <a:prstGeom prst="line">
            <a:avLst/>
          </a:prstGeom>
          <a:noFill/>
          <a:ln w="6350">
            <a:solidFill>
              <a:srgbClr val="939598"/>
            </a:solidFill>
            <a:prstDash val="sysDot"/>
          </a:ln>
        </p:spPr>
        <p:txBody>
          <a:bodyPr/>
          <a:lstStyle/>
          <a:p>
            <a:endParaRPr lang="en-US"/>
          </a:p>
        </p:txBody>
      </p:sp>
      <p:sp>
        <p:nvSpPr>
          <p:cNvPr id="27" name="Text 25"/>
          <p:cNvSpPr/>
          <p:nvPr/>
        </p:nvSpPr>
        <p:spPr>
          <a:xfrm>
            <a:off x="640080" y="5129784"/>
            <a:ext cx="7498080" cy="292608"/>
          </a:xfrm>
          <a:prstGeom prst="rect">
            <a:avLst/>
          </a:prstGeom>
          <a:noFill/>
          <a:ln/>
        </p:spPr>
        <p:txBody>
          <a:bodyPr wrap="square" lIns="0" tIns="0" rIns="0" bIns="0" rtlCol="0" anchor="ctr"/>
          <a:lstStyle/>
          <a:p>
            <a:pPr marL="0" indent="0">
              <a:buNone/>
            </a:pPr>
            <a:r>
              <a:rPr lang="en-US" sz="1200" dirty="0">
                <a:solidFill>
                  <a:srgbClr val="231F20"/>
                </a:solidFill>
                <a:latin typeface="Montserrat" pitchFamily="34" charset="0"/>
                <a:ea typeface="Montserrat" pitchFamily="34" charset="-122"/>
                <a:cs typeface="Montserrat" pitchFamily="34" charset="-120"/>
              </a:rPr>
              <a:t>Alcohol</a:t>
            </a:r>
            <a:endParaRPr lang="en-US" sz="1200" dirty="0"/>
          </a:p>
        </p:txBody>
      </p:sp>
      <p:sp>
        <p:nvSpPr>
          <p:cNvPr id="28" name="Text 26"/>
          <p:cNvSpPr/>
          <p:nvPr/>
        </p:nvSpPr>
        <p:spPr>
          <a:xfrm>
            <a:off x="8503920" y="5129784"/>
            <a:ext cx="3017520" cy="292608"/>
          </a:xfrm>
          <a:prstGeom prst="rect">
            <a:avLst/>
          </a:prstGeom>
          <a:noFill/>
          <a:ln/>
        </p:spPr>
        <p:txBody>
          <a:bodyPr wrap="square" lIns="0" tIns="0" rIns="0" bIns="0" rtlCol="0" anchor="ctr"/>
          <a:lstStyle/>
          <a:p>
            <a:pPr marL="0" indent="0">
              <a:buNone/>
            </a:pPr>
            <a:r>
              <a:rPr lang="en-US" sz="1200" b="1" dirty="0">
                <a:solidFill>
                  <a:srgbClr val="D97C54"/>
                </a:solidFill>
                <a:latin typeface="Montserrat" pitchFamily="34" charset="0"/>
                <a:ea typeface="Montserrat" pitchFamily="34" charset="-122"/>
                <a:cs typeface="Montserrat" pitchFamily="34" charset="-120"/>
              </a:rPr>
              <a:t>No</a:t>
            </a:r>
            <a:endParaRPr lang="en-US" sz="1200" dirty="0"/>
          </a:p>
        </p:txBody>
      </p:sp>
      <p:sp>
        <p:nvSpPr>
          <p:cNvPr id="29" name="Shape 27"/>
          <p:cNvSpPr/>
          <p:nvPr/>
        </p:nvSpPr>
        <p:spPr>
          <a:xfrm>
            <a:off x="640080" y="5458968"/>
            <a:ext cx="10908792" cy="0"/>
          </a:xfrm>
          <a:prstGeom prst="line">
            <a:avLst/>
          </a:prstGeom>
          <a:noFill/>
          <a:ln w="6350">
            <a:solidFill>
              <a:srgbClr val="939598"/>
            </a:solidFill>
            <a:prstDash val="sysDot"/>
          </a:ln>
        </p:spPr>
        <p:txBody>
          <a:bodyPr/>
          <a:lstStyle/>
          <a:p>
            <a:endParaRPr lang="en-US"/>
          </a:p>
        </p:txBody>
      </p:sp>
      <p:sp>
        <p:nvSpPr>
          <p:cNvPr id="30" name="Text 28"/>
          <p:cNvSpPr/>
          <p:nvPr/>
        </p:nvSpPr>
        <p:spPr>
          <a:xfrm>
            <a:off x="640080" y="5532120"/>
            <a:ext cx="7498080" cy="292608"/>
          </a:xfrm>
          <a:prstGeom prst="rect">
            <a:avLst/>
          </a:prstGeom>
          <a:noFill/>
          <a:ln/>
        </p:spPr>
        <p:txBody>
          <a:bodyPr wrap="square" lIns="0" tIns="0" rIns="0" bIns="0" rtlCol="0" anchor="ctr"/>
          <a:lstStyle/>
          <a:p>
            <a:pPr marL="0" indent="0">
              <a:buNone/>
            </a:pPr>
            <a:r>
              <a:rPr lang="en-US" sz="1200" dirty="0">
                <a:solidFill>
                  <a:srgbClr val="231F20"/>
                </a:solidFill>
                <a:latin typeface="Montserrat" pitchFamily="34" charset="0"/>
                <a:ea typeface="Montserrat" pitchFamily="34" charset="-122"/>
                <a:cs typeface="Montserrat" pitchFamily="34" charset="-120"/>
              </a:rPr>
              <a:t>Grant writing, grant presentations, grant awards</a:t>
            </a:r>
            <a:endParaRPr lang="en-US" sz="1200" dirty="0"/>
          </a:p>
        </p:txBody>
      </p:sp>
      <p:sp>
        <p:nvSpPr>
          <p:cNvPr id="31" name="Text 29"/>
          <p:cNvSpPr/>
          <p:nvPr/>
        </p:nvSpPr>
        <p:spPr>
          <a:xfrm>
            <a:off x="8503920" y="5532120"/>
            <a:ext cx="3017520" cy="292608"/>
          </a:xfrm>
          <a:prstGeom prst="rect">
            <a:avLst/>
          </a:prstGeom>
          <a:noFill/>
          <a:ln/>
        </p:spPr>
        <p:txBody>
          <a:bodyPr wrap="square" lIns="0" tIns="0" rIns="0" bIns="0" rtlCol="0" anchor="ctr"/>
          <a:lstStyle/>
          <a:p>
            <a:pPr marL="0" indent="0">
              <a:buNone/>
            </a:pPr>
            <a:r>
              <a:rPr lang="en-US" sz="1200" b="1" dirty="0">
                <a:solidFill>
                  <a:srgbClr val="D97C54"/>
                </a:solidFill>
                <a:latin typeface="Montserrat" pitchFamily="34" charset="0"/>
                <a:ea typeface="Montserrat" pitchFamily="34" charset="-122"/>
                <a:cs typeface="Montserrat" pitchFamily="34" charset="-120"/>
              </a:rPr>
              <a:t>No</a:t>
            </a:r>
            <a:endParaRPr lang="en-US" sz="1200" dirty="0"/>
          </a:p>
        </p:txBody>
      </p:sp>
      <p:sp>
        <p:nvSpPr>
          <p:cNvPr id="32" name="Text 30"/>
          <p:cNvSpPr/>
          <p:nvPr/>
        </p:nvSpPr>
        <p:spPr>
          <a:xfrm>
            <a:off x="640080" y="5961888"/>
            <a:ext cx="10908792" cy="292608"/>
          </a:xfrm>
          <a:prstGeom prst="rect">
            <a:avLst/>
          </a:prstGeom>
          <a:noFill/>
          <a:ln/>
        </p:spPr>
        <p:txBody>
          <a:bodyPr wrap="square" lIns="0" tIns="0" rIns="0" bIns="0" rtlCol="0" anchor="ctr"/>
          <a:lstStyle/>
          <a:p>
            <a:pPr marL="0" indent="0">
              <a:buNone/>
            </a:pPr>
            <a:r>
              <a:rPr lang="en-US" sz="1100" dirty="0">
                <a:solidFill>
                  <a:srgbClr val="939598"/>
                </a:solidFill>
                <a:latin typeface="Montserrat" pitchFamily="34" charset="0"/>
                <a:ea typeface="Montserrat" pitchFamily="34" charset="-122"/>
                <a:cs typeface="Montserrat" pitchFamily="34" charset="-120"/>
              </a:rPr>
              <a:t>A cost outside your scope of work counts as match only if it's tourism related.</a:t>
            </a:r>
            <a:endParaRPr lang="en-US" sz="1100" dirty="0"/>
          </a:p>
        </p:txBody>
      </p:sp>
      <p:sp>
        <p:nvSpPr>
          <p:cNvPr id="33" name="Text 31"/>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7.0 Sponsorships and Partnerships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476756" cy="256032"/>
          </a:xfrm>
          <a:prstGeom prst="rect">
            <a:avLst/>
          </a:prstGeom>
          <a:solidFill>
            <a:srgbClr val="325454"/>
          </a:solidFill>
          <a:ln/>
        </p:spPr>
        <p:txBody>
          <a:bodyPr/>
          <a:lstStyle/>
          <a:p>
            <a:endParaRPr lang="en-US"/>
          </a:p>
        </p:txBody>
      </p:sp>
      <p:sp>
        <p:nvSpPr>
          <p:cNvPr id="3" name="Text 1"/>
          <p:cNvSpPr/>
          <p:nvPr/>
        </p:nvSpPr>
        <p:spPr>
          <a:xfrm>
            <a:off x="640080" y="438912"/>
            <a:ext cx="1476756"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ADVERTISING</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The category with the most rules</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Advertising is where most grant money goes, and where most reimbursements are denied.</a:t>
            </a:r>
            <a:endParaRPr lang="en-US" sz="1300" dirty="0"/>
          </a:p>
        </p:txBody>
      </p:sp>
      <p:sp>
        <p:nvSpPr>
          <p:cNvPr id="6" name="Shape 4"/>
          <p:cNvSpPr/>
          <p:nvPr/>
        </p:nvSpPr>
        <p:spPr>
          <a:xfrm>
            <a:off x="640080" y="2286000"/>
            <a:ext cx="5120640" cy="1143000"/>
          </a:xfrm>
          <a:prstGeom prst="rect">
            <a:avLst/>
          </a:prstGeom>
          <a:solidFill>
            <a:srgbClr val="ECF1ED"/>
          </a:solidFill>
          <a:ln/>
        </p:spPr>
        <p:txBody>
          <a:bodyPr/>
          <a:lstStyle/>
          <a:p>
            <a:endParaRPr lang="en-US"/>
          </a:p>
        </p:txBody>
      </p:sp>
      <p:sp>
        <p:nvSpPr>
          <p:cNvPr id="7" name="Text 5"/>
          <p:cNvSpPr/>
          <p:nvPr/>
        </p:nvSpPr>
        <p:spPr>
          <a:xfrm>
            <a:off x="914400" y="2468880"/>
            <a:ext cx="4572000" cy="274320"/>
          </a:xfrm>
          <a:prstGeom prst="rect">
            <a:avLst/>
          </a:prstGeom>
          <a:noFill/>
          <a:ln/>
        </p:spPr>
        <p:txBody>
          <a:bodyPr wrap="square" lIns="0" tIns="0" rIns="0" bIns="0" rtlCol="0" anchor="ctr"/>
          <a:lstStyle/>
          <a:p>
            <a:pPr marL="0" indent="0">
              <a:buNone/>
            </a:pPr>
            <a:r>
              <a:rPr lang="en-US" sz="1350" b="1" dirty="0">
                <a:solidFill>
                  <a:srgbClr val="231F20"/>
                </a:solidFill>
                <a:latin typeface="Montserrat" pitchFamily="34" charset="0"/>
                <a:ea typeface="Montserrat" pitchFamily="34" charset="-122"/>
                <a:cs typeface="Montserrat" pitchFamily="34" charset="-120"/>
              </a:rPr>
              <a:t>Reach far enough</a:t>
            </a:r>
            <a:endParaRPr lang="en-US" sz="1350" dirty="0"/>
          </a:p>
        </p:txBody>
      </p:sp>
      <p:sp>
        <p:nvSpPr>
          <p:cNvPr id="8" name="Text 6"/>
          <p:cNvSpPr/>
          <p:nvPr/>
        </p:nvSpPr>
        <p:spPr>
          <a:xfrm>
            <a:off x="914400" y="2798064"/>
            <a:ext cx="4572000" cy="548640"/>
          </a:xfrm>
          <a:prstGeom prst="rect">
            <a:avLst/>
          </a:prstGeom>
          <a:noFill/>
          <a:ln/>
        </p:spPr>
        <p:txBody>
          <a:bodyPr wrap="square" lIns="0" tIns="0" rIns="0" bIns="0" rtlCol="0" anchor="ctr"/>
          <a:lstStyle/>
          <a:p>
            <a:pPr marL="0" indent="0">
              <a:lnSpc>
                <a:spcPct val="122000"/>
              </a:lnSpc>
              <a:buNone/>
            </a:pPr>
            <a:r>
              <a:rPr lang="en-US" sz="1100" dirty="0">
                <a:solidFill>
                  <a:srgbClr val="231F20"/>
                </a:solidFill>
                <a:latin typeface="Montserrat" pitchFamily="34" charset="0"/>
                <a:ea typeface="Montserrat" pitchFamily="34" charset="-122"/>
                <a:cs typeface="Montserrat" pitchFamily="34" charset="-120"/>
              </a:rPr>
              <a:t>Target an audience at least a two-hour drive away, or carry a strong overnight message.</a:t>
            </a:r>
            <a:endParaRPr lang="en-US" sz="1100" dirty="0"/>
          </a:p>
        </p:txBody>
      </p:sp>
      <p:sp>
        <p:nvSpPr>
          <p:cNvPr id="9" name="Shape 7"/>
          <p:cNvSpPr/>
          <p:nvPr/>
        </p:nvSpPr>
        <p:spPr>
          <a:xfrm>
            <a:off x="6263640" y="2286000"/>
            <a:ext cx="5120640" cy="1143000"/>
          </a:xfrm>
          <a:prstGeom prst="rect">
            <a:avLst/>
          </a:prstGeom>
          <a:solidFill>
            <a:srgbClr val="ECF1ED"/>
          </a:solidFill>
          <a:ln/>
        </p:spPr>
        <p:txBody>
          <a:bodyPr/>
          <a:lstStyle/>
          <a:p>
            <a:endParaRPr lang="en-US"/>
          </a:p>
        </p:txBody>
      </p:sp>
      <p:sp>
        <p:nvSpPr>
          <p:cNvPr id="10" name="Text 8"/>
          <p:cNvSpPr/>
          <p:nvPr/>
        </p:nvSpPr>
        <p:spPr>
          <a:xfrm>
            <a:off x="6537960" y="2468880"/>
            <a:ext cx="4572000" cy="274320"/>
          </a:xfrm>
          <a:prstGeom prst="rect">
            <a:avLst/>
          </a:prstGeom>
          <a:noFill/>
          <a:ln/>
        </p:spPr>
        <p:txBody>
          <a:bodyPr wrap="square" lIns="0" tIns="0" rIns="0" bIns="0" rtlCol="0" anchor="ctr"/>
          <a:lstStyle/>
          <a:p>
            <a:pPr marL="0" indent="0">
              <a:buNone/>
            </a:pPr>
            <a:r>
              <a:rPr lang="en-US" sz="1350" b="1" dirty="0">
                <a:solidFill>
                  <a:srgbClr val="231F20"/>
                </a:solidFill>
                <a:latin typeface="Montserrat" pitchFamily="34" charset="0"/>
                <a:ea typeface="Montserrat" pitchFamily="34" charset="-122"/>
                <a:cs typeface="Montserrat" pitchFamily="34" charset="-120"/>
              </a:rPr>
              <a:t>Credit the program</a:t>
            </a:r>
            <a:endParaRPr lang="en-US" sz="1350" dirty="0"/>
          </a:p>
        </p:txBody>
      </p:sp>
      <p:sp>
        <p:nvSpPr>
          <p:cNvPr id="11" name="Text 9"/>
          <p:cNvSpPr/>
          <p:nvPr/>
        </p:nvSpPr>
        <p:spPr>
          <a:xfrm>
            <a:off x="6537960" y="2798064"/>
            <a:ext cx="4572000" cy="548640"/>
          </a:xfrm>
          <a:prstGeom prst="rect">
            <a:avLst/>
          </a:prstGeom>
          <a:noFill/>
          <a:ln/>
        </p:spPr>
        <p:txBody>
          <a:bodyPr wrap="square" lIns="0" tIns="0" rIns="0" bIns="0" rtlCol="0" anchor="ctr"/>
          <a:lstStyle/>
          <a:p>
            <a:pPr marL="0" indent="0">
              <a:lnSpc>
                <a:spcPct val="122000"/>
              </a:lnSpc>
              <a:buNone/>
            </a:pPr>
            <a:r>
              <a:rPr lang="en-US" sz="1100" dirty="0">
                <a:solidFill>
                  <a:srgbClr val="231F20"/>
                </a:solidFill>
                <a:latin typeface="Montserrat" pitchFamily="34" charset="0"/>
                <a:ea typeface="Montserrat" pitchFamily="34" charset="-122"/>
                <a:cs typeface="Montserrat" pitchFamily="34" charset="-120"/>
              </a:rPr>
              <a:t>The ITC logo, the written credit line, #VisitIdaho as a live link, or the audio statement.</a:t>
            </a:r>
            <a:endParaRPr lang="en-US" sz="1100" dirty="0"/>
          </a:p>
        </p:txBody>
      </p:sp>
      <p:sp>
        <p:nvSpPr>
          <p:cNvPr id="12" name="Shape 10"/>
          <p:cNvSpPr/>
          <p:nvPr/>
        </p:nvSpPr>
        <p:spPr>
          <a:xfrm>
            <a:off x="640080" y="3657600"/>
            <a:ext cx="5120640" cy="1143000"/>
          </a:xfrm>
          <a:prstGeom prst="rect">
            <a:avLst/>
          </a:prstGeom>
          <a:solidFill>
            <a:srgbClr val="ECF1ED"/>
          </a:solidFill>
          <a:ln/>
        </p:spPr>
        <p:txBody>
          <a:bodyPr/>
          <a:lstStyle/>
          <a:p>
            <a:endParaRPr lang="en-US"/>
          </a:p>
        </p:txBody>
      </p:sp>
      <p:sp>
        <p:nvSpPr>
          <p:cNvPr id="13" name="Text 11"/>
          <p:cNvSpPr/>
          <p:nvPr/>
        </p:nvSpPr>
        <p:spPr>
          <a:xfrm>
            <a:off x="914400" y="3840480"/>
            <a:ext cx="4572000" cy="274320"/>
          </a:xfrm>
          <a:prstGeom prst="rect">
            <a:avLst/>
          </a:prstGeom>
          <a:noFill/>
          <a:ln/>
        </p:spPr>
        <p:txBody>
          <a:bodyPr wrap="square" lIns="0" tIns="0" rIns="0" bIns="0" rtlCol="0" anchor="ctr"/>
          <a:lstStyle/>
          <a:p>
            <a:pPr marL="0" indent="0">
              <a:buNone/>
            </a:pPr>
            <a:r>
              <a:rPr lang="en-US" sz="1350" b="1" dirty="0">
                <a:solidFill>
                  <a:srgbClr val="231F20"/>
                </a:solidFill>
                <a:latin typeface="Montserrat" pitchFamily="34" charset="0"/>
                <a:ea typeface="Montserrat" pitchFamily="34" charset="-122"/>
                <a:cs typeface="Montserrat" pitchFamily="34" charset="-120"/>
              </a:rPr>
              <a:t>Get preapproval</a:t>
            </a:r>
            <a:endParaRPr lang="en-US" sz="1350" dirty="0"/>
          </a:p>
        </p:txBody>
      </p:sp>
      <p:sp>
        <p:nvSpPr>
          <p:cNvPr id="14" name="Text 12"/>
          <p:cNvSpPr/>
          <p:nvPr/>
        </p:nvSpPr>
        <p:spPr>
          <a:xfrm>
            <a:off x="914400" y="4169664"/>
            <a:ext cx="4572000" cy="548640"/>
          </a:xfrm>
          <a:prstGeom prst="rect">
            <a:avLst/>
          </a:prstGeom>
          <a:noFill/>
          <a:ln/>
        </p:spPr>
        <p:txBody>
          <a:bodyPr wrap="square" lIns="0" tIns="0" rIns="0" bIns="0" rtlCol="0" anchor="ctr"/>
          <a:lstStyle/>
          <a:p>
            <a:pPr marL="0" indent="0">
              <a:lnSpc>
                <a:spcPct val="122000"/>
              </a:lnSpc>
              <a:buNone/>
            </a:pPr>
            <a:r>
              <a:rPr lang="en-US" sz="1100" dirty="0">
                <a:solidFill>
                  <a:srgbClr val="231F20"/>
                </a:solidFill>
                <a:latin typeface="Montserrat" pitchFamily="34" charset="0"/>
                <a:ea typeface="Montserrat" pitchFamily="34" charset="-122"/>
                <a:cs typeface="Montserrat" pitchFamily="34" charset="-120"/>
              </a:rPr>
              <a:t>Through the Ad Approval Form in the Grants Portal — submitted by you, not your agency.</a:t>
            </a:r>
            <a:endParaRPr lang="en-US" sz="1100" dirty="0"/>
          </a:p>
        </p:txBody>
      </p:sp>
      <p:sp>
        <p:nvSpPr>
          <p:cNvPr id="15" name="Shape 13"/>
          <p:cNvSpPr/>
          <p:nvPr/>
        </p:nvSpPr>
        <p:spPr>
          <a:xfrm>
            <a:off x="6263640" y="3657600"/>
            <a:ext cx="5120640" cy="1143000"/>
          </a:xfrm>
          <a:prstGeom prst="rect">
            <a:avLst/>
          </a:prstGeom>
          <a:solidFill>
            <a:srgbClr val="ECF1ED"/>
          </a:solidFill>
          <a:ln/>
        </p:spPr>
        <p:txBody>
          <a:bodyPr/>
          <a:lstStyle/>
          <a:p>
            <a:endParaRPr lang="en-US"/>
          </a:p>
        </p:txBody>
      </p:sp>
      <p:sp>
        <p:nvSpPr>
          <p:cNvPr id="16" name="Text 14"/>
          <p:cNvSpPr/>
          <p:nvPr/>
        </p:nvSpPr>
        <p:spPr>
          <a:xfrm>
            <a:off x="6537960" y="3840480"/>
            <a:ext cx="4572000" cy="274320"/>
          </a:xfrm>
          <a:prstGeom prst="rect">
            <a:avLst/>
          </a:prstGeom>
          <a:noFill/>
          <a:ln/>
        </p:spPr>
        <p:txBody>
          <a:bodyPr wrap="square" lIns="0" tIns="0" rIns="0" bIns="0" rtlCol="0" anchor="ctr"/>
          <a:lstStyle/>
          <a:p>
            <a:pPr marL="0" indent="0">
              <a:buNone/>
            </a:pPr>
            <a:r>
              <a:rPr lang="en-US" sz="1350" b="1" dirty="0">
                <a:solidFill>
                  <a:srgbClr val="231F20"/>
                </a:solidFill>
                <a:latin typeface="Montserrat" pitchFamily="34" charset="0"/>
                <a:ea typeface="Montserrat" pitchFamily="34" charset="-122"/>
                <a:cs typeface="Montserrat" pitchFamily="34" charset="-120"/>
              </a:rPr>
              <a:t>Keep everyone in</a:t>
            </a:r>
            <a:endParaRPr lang="en-US" sz="1350" dirty="0"/>
          </a:p>
        </p:txBody>
      </p:sp>
      <p:sp>
        <p:nvSpPr>
          <p:cNvPr id="17" name="Text 15"/>
          <p:cNvSpPr/>
          <p:nvPr/>
        </p:nvSpPr>
        <p:spPr>
          <a:xfrm>
            <a:off x="6537960" y="4169664"/>
            <a:ext cx="4572000" cy="548640"/>
          </a:xfrm>
          <a:prstGeom prst="rect">
            <a:avLst/>
          </a:prstGeom>
          <a:noFill/>
          <a:ln/>
        </p:spPr>
        <p:txBody>
          <a:bodyPr wrap="square" lIns="0" tIns="0" rIns="0" bIns="0" rtlCol="0" anchor="ctr"/>
          <a:lstStyle/>
          <a:p>
            <a:pPr marL="0" indent="0">
              <a:lnSpc>
                <a:spcPct val="122000"/>
              </a:lnSpc>
              <a:buNone/>
            </a:pPr>
            <a:r>
              <a:rPr lang="en-US" sz="1100" dirty="0">
                <a:solidFill>
                  <a:srgbClr val="231F20"/>
                </a:solidFill>
                <a:latin typeface="Montserrat" pitchFamily="34" charset="0"/>
                <a:ea typeface="Montserrat" pitchFamily="34" charset="-122"/>
                <a:cs typeface="Montserrat" pitchFamily="34" charset="-120"/>
              </a:rPr>
              <a:t>No lodging property may be excluded, and membership can't be required to join a co-op.</a:t>
            </a:r>
            <a:endParaRPr lang="en-US" sz="1100" dirty="0"/>
          </a:p>
        </p:txBody>
      </p:sp>
      <p:sp>
        <p:nvSpPr>
          <p:cNvPr id="18" name="Shape 16"/>
          <p:cNvSpPr/>
          <p:nvPr/>
        </p:nvSpPr>
        <p:spPr>
          <a:xfrm>
            <a:off x="640080" y="5166360"/>
            <a:ext cx="10908792" cy="868680"/>
          </a:xfrm>
          <a:prstGeom prst="rect">
            <a:avLst/>
          </a:prstGeom>
          <a:solidFill>
            <a:srgbClr val="325454"/>
          </a:solidFill>
          <a:ln/>
        </p:spPr>
        <p:txBody>
          <a:bodyPr/>
          <a:lstStyle/>
          <a:p>
            <a:endParaRPr lang="en-US"/>
          </a:p>
        </p:txBody>
      </p:sp>
      <p:sp>
        <p:nvSpPr>
          <p:cNvPr id="19" name="Text 17"/>
          <p:cNvSpPr/>
          <p:nvPr/>
        </p:nvSpPr>
        <p:spPr>
          <a:xfrm>
            <a:off x="1005840" y="5166360"/>
            <a:ext cx="10149840" cy="868680"/>
          </a:xfrm>
          <a:prstGeom prst="rect">
            <a:avLst/>
          </a:prstGeom>
          <a:noFill/>
          <a:ln/>
        </p:spPr>
        <p:txBody>
          <a:bodyPr wrap="square" lIns="0" tIns="0" rIns="0" bIns="0" rtlCol="0" anchor="ctr"/>
          <a:lstStyle/>
          <a:p>
            <a:pPr marL="0" indent="0">
              <a:buNone/>
            </a:pPr>
            <a:r>
              <a:rPr lang="en-US" sz="1300" b="1" dirty="0">
                <a:solidFill>
                  <a:srgbClr val="FFFFFF"/>
                </a:solidFill>
                <a:latin typeface="Montserrat" pitchFamily="34" charset="0"/>
                <a:ea typeface="Montserrat" pitchFamily="34" charset="-122"/>
                <a:cs typeface="Montserrat" pitchFamily="34" charset="-120"/>
              </a:rPr>
              <a:t>An ad with no logo, no call to action, and no overnight stay message will not be reimbursed — though it may still be considered for match.</a:t>
            </a:r>
            <a:endParaRPr lang="en-US" sz="1300" dirty="0"/>
          </a:p>
        </p:txBody>
      </p:sp>
      <p:sp>
        <p:nvSpPr>
          <p:cNvPr id="20" name="Text 18"/>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2.0, 2.1 and 2.7</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897380" cy="256032"/>
          </a:xfrm>
          <a:prstGeom prst="rect">
            <a:avLst/>
          </a:prstGeom>
          <a:solidFill>
            <a:srgbClr val="325454"/>
          </a:solidFill>
          <a:ln/>
        </p:spPr>
        <p:txBody>
          <a:bodyPr/>
          <a:lstStyle/>
          <a:p>
            <a:endParaRPr lang="en-US"/>
          </a:p>
        </p:txBody>
      </p:sp>
      <p:sp>
        <p:nvSpPr>
          <p:cNvPr id="3" name="Text 1"/>
          <p:cNvSpPr/>
          <p:nvPr/>
        </p:nvSpPr>
        <p:spPr>
          <a:xfrm>
            <a:off x="640080" y="438912"/>
            <a:ext cx="1897380"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THE OTHER MONEY</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Running the grant, and paying your share</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Two figures shape every ITC budget. Neither is optional.</a:t>
            </a:r>
            <a:endParaRPr lang="en-US" sz="1300" dirty="0"/>
          </a:p>
        </p:txBody>
      </p:sp>
      <p:sp>
        <p:nvSpPr>
          <p:cNvPr id="6" name="Shape 4"/>
          <p:cNvSpPr/>
          <p:nvPr/>
        </p:nvSpPr>
        <p:spPr>
          <a:xfrm>
            <a:off x="640080" y="2331720"/>
            <a:ext cx="5120640" cy="2743200"/>
          </a:xfrm>
          <a:prstGeom prst="rect">
            <a:avLst/>
          </a:prstGeom>
          <a:solidFill>
            <a:srgbClr val="ECF1ED"/>
          </a:solidFill>
          <a:ln/>
        </p:spPr>
        <p:txBody>
          <a:bodyPr/>
          <a:lstStyle/>
          <a:p>
            <a:endParaRPr lang="en-US"/>
          </a:p>
        </p:txBody>
      </p:sp>
      <p:sp>
        <p:nvSpPr>
          <p:cNvPr id="7" name="Text 5"/>
          <p:cNvSpPr/>
          <p:nvPr/>
        </p:nvSpPr>
        <p:spPr>
          <a:xfrm>
            <a:off x="960120" y="2560320"/>
            <a:ext cx="4572000" cy="685800"/>
          </a:xfrm>
          <a:prstGeom prst="rect">
            <a:avLst/>
          </a:prstGeom>
          <a:noFill/>
          <a:ln/>
        </p:spPr>
        <p:txBody>
          <a:bodyPr wrap="square" lIns="0" tIns="0" rIns="0" bIns="0" rtlCol="0" anchor="ctr"/>
          <a:lstStyle/>
          <a:p>
            <a:pPr marL="0" indent="0">
              <a:buNone/>
            </a:pPr>
            <a:r>
              <a:rPr lang="en-US" sz="4600" b="1" dirty="0">
                <a:solidFill>
                  <a:srgbClr val="325454"/>
                </a:solidFill>
                <a:latin typeface="Playfair Display" pitchFamily="34" charset="0"/>
                <a:ea typeface="Playfair Display" pitchFamily="34" charset="-122"/>
                <a:cs typeface="Playfair Display" pitchFamily="34" charset="-120"/>
              </a:rPr>
              <a:t>10%</a:t>
            </a:r>
            <a:endParaRPr lang="en-US" sz="4600" dirty="0"/>
          </a:p>
        </p:txBody>
      </p:sp>
      <p:sp>
        <p:nvSpPr>
          <p:cNvPr id="8" name="Text 6"/>
          <p:cNvSpPr/>
          <p:nvPr/>
        </p:nvSpPr>
        <p:spPr>
          <a:xfrm>
            <a:off x="960120" y="3291840"/>
            <a:ext cx="4572000" cy="237744"/>
          </a:xfrm>
          <a:prstGeom prst="rect">
            <a:avLst/>
          </a:prstGeom>
          <a:noFill/>
          <a:ln/>
        </p:spPr>
        <p:txBody>
          <a:bodyPr wrap="square" lIns="0" tIns="0" rIns="0" bIns="0" rtlCol="0" anchor="ctr"/>
          <a:lstStyle/>
          <a:p>
            <a:pPr marL="0" indent="0">
              <a:buNone/>
            </a:pPr>
            <a:r>
              <a:rPr lang="en-US" sz="950" b="1" kern="0" spc="120" dirty="0">
                <a:solidFill>
                  <a:srgbClr val="325454"/>
                </a:solidFill>
                <a:latin typeface="Montserrat" pitchFamily="34" charset="0"/>
                <a:ea typeface="Montserrat" pitchFamily="34" charset="-122"/>
                <a:cs typeface="Montserrat" pitchFamily="34" charset="-120"/>
              </a:rPr>
              <a:t>FOR ADMINISTRATION</a:t>
            </a:r>
            <a:endParaRPr lang="en-US" sz="950" dirty="0"/>
          </a:p>
        </p:txBody>
      </p:sp>
      <p:sp>
        <p:nvSpPr>
          <p:cNvPr id="9" name="Text 7"/>
          <p:cNvSpPr/>
          <p:nvPr/>
        </p:nvSpPr>
        <p:spPr>
          <a:xfrm>
            <a:off x="960120" y="3611880"/>
            <a:ext cx="4572000" cy="1188720"/>
          </a:xfrm>
          <a:prstGeom prst="rect">
            <a:avLst/>
          </a:prstGeom>
          <a:noFill/>
          <a:ln/>
        </p:spPr>
        <p:txBody>
          <a:bodyPr wrap="square" lIns="0" tIns="0" rIns="0" bIns="0" rtlCol="0" anchor="ctr"/>
          <a:lstStyle/>
          <a:p>
            <a:pPr marL="0" indent="0">
              <a:lnSpc>
                <a:spcPct val="125000"/>
              </a:lnSpc>
              <a:buNone/>
            </a:pPr>
            <a:r>
              <a:rPr lang="en-US" sz="1150" dirty="0">
                <a:solidFill>
                  <a:schemeClr val="bg2">
                    <a:lumMod val="10000"/>
                  </a:schemeClr>
                </a:solidFill>
                <a:latin typeface="Montserrat" pitchFamily="34" charset="0"/>
                <a:ea typeface="Montserrat" pitchFamily="34" charset="-122"/>
                <a:cs typeface="Montserrat" pitchFamily="34" charset="-120"/>
              </a:rPr>
              <a:t>Of the award, up to $150,000, to cover the cost of administering the grant — one administrator's wages plus an approved apportionment of overhead. Not marketing wages.</a:t>
            </a:r>
            <a:endParaRPr lang="en-US" sz="1150" dirty="0">
              <a:solidFill>
                <a:schemeClr val="bg2">
                  <a:lumMod val="10000"/>
                </a:schemeClr>
              </a:solidFill>
            </a:endParaRPr>
          </a:p>
        </p:txBody>
      </p:sp>
      <p:sp>
        <p:nvSpPr>
          <p:cNvPr id="10" name="Shape 8"/>
          <p:cNvSpPr/>
          <p:nvPr/>
        </p:nvSpPr>
        <p:spPr>
          <a:xfrm>
            <a:off x="6428232" y="2331720"/>
            <a:ext cx="5120640" cy="2743200"/>
          </a:xfrm>
          <a:prstGeom prst="rect">
            <a:avLst/>
          </a:prstGeom>
          <a:solidFill>
            <a:srgbClr val="ECF1ED"/>
          </a:solidFill>
          <a:ln/>
        </p:spPr>
        <p:txBody>
          <a:bodyPr/>
          <a:lstStyle/>
          <a:p>
            <a:endParaRPr lang="en-US"/>
          </a:p>
        </p:txBody>
      </p:sp>
      <p:sp>
        <p:nvSpPr>
          <p:cNvPr id="11" name="Text 9"/>
          <p:cNvSpPr/>
          <p:nvPr/>
        </p:nvSpPr>
        <p:spPr>
          <a:xfrm>
            <a:off x="6748272" y="2560320"/>
            <a:ext cx="4572000" cy="685800"/>
          </a:xfrm>
          <a:prstGeom prst="rect">
            <a:avLst/>
          </a:prstGeom>
          <a:noFill/>
          <a:ln/>
        </p:spPr>
        <p:txBody>
          <a:bodyPr wrap="square" lIns="0" tIns="0" rIns="0" bIns="0" rtlCol="0" anchor="ctr"/>
          <a:lstStyle/>
          <a:p>
            <a:pPr marL="0" indent="0">
              <a:buNone/>
            </a:pPr>
            <a:r>
              <a:rPr lang="en-US" sz="4600" b="1" dirty="0">
                <a:solidFill>
                  <a:srgbClr val="D97C54"/>
                </a:solidFill>
                <a:latin typeface="Playfair Display" pitchFamily="34" charset="0"/>
                <a:ea typeface="Playfair Display" pitchFamily="34" charset="-122"/>
                <a:cs typeface="Playfair Display" pitchFamily="34" charset="-120"/>
              </a:rPr>
              <a:t>12.5%</a:t>
            </a:r>
            <a:endParaRPr lang="en-US" sz="4600" dirty="0"/>
          </a:p>
        </p:txBody>
      </p:sp>
      <p:sp>
        <p:nvSpPr>
          <p:cNvPr id="12" name="Text 10"/>
          <p:cNvSpPr/>
          <p:nvPr/>
        </p:nvSpPr>
        <p:spPr>
          <a:xfrm>
            <a:off x="6748272" y="3291840"/>
            <a:ext cx="4572000" cy="237744"/>
          </a:xfrm>
          <a:prstGeom prst="rect">
            <a:avLst/>
          </a:prstGeom>
          <a:noFill/>
          <a:ln/>
        </p:spPr>
        <p:txBody>
          <a:bodyPr wrap="square" lIns="0" tIns="0" rIns="0" bIns="0" rtlCol="0" anchor="ctr"/>
          <a:lstStyle/>
          <a:p>
            <a:pPr marL="0" indent="0">
              <a:buNone/>
            </a:pPr>
            <a:r>
              <a:rPr lang="en-US" sz="950" b="1" kern="0" spc="120" dirty="0">
                <a:solidFill>
                  <a:srgbClr val="325454"/>
                </a:solidFill>
                <a:latin typeface="Montserrat" pitchFamily="34" charset="0"/>
                <a:ea typeface="Montserrat" pitchFamily="34" charset="-122"/>
                <a:cs typeface="Montserrat" pitchFamily="34" charset="-120"/>
              </a:rPr>
              <a:t>YOUR CASH MATCH</a:t>
            </a:r>
            <a:endParaRPr lang="en-US" sz="950" dirty="0"/>
          </a:p>
        </p:txBody>
      </p:sp>
      <p:sp>
        <p:nvSpPr>
          <p:cNvPr id="13" name="Text 11"/>
          <p:cNvSpPr/>
          <p:nvPr/>
        </p:nvSpPr>
        <p:spPr>
          <a:xfrm>
            <a:off x="6748272" y="3611880"/>
            <a:ext cx="4572000" cy="1188720"/>
          </a:xfrm>
          <a:prstGeom prst="rect">
            <a:avLst/>
          </a:prstGeom>
          <a:noFill/>
          <a:ln/>
        </p:spPr>
        <p:txBody>
          <a:bodyPr wrap="square" lIns="0" tIns="0" rIns="0" bIns="0" rtlCol="0" anchor="ctr"/>
          <a:lstStyle/>
          <a:p>
            <a:pPr marL="0" indent="0">
              <a:lnSpc>
                <a:spcPct val="125000"/>
              </a:lnSpc>
              <a:buNone/>
            </a:pPr>
            <a:r>
              <a:rPr lang="en-US" sz="1150" dirty="0">
                <a:solidFill>
                  <a:schemeClr val="bg2">
                    <a:lumMod val="10000"/>
                  </a:schemeClr>
                </a:solidFill>
                <a:latin typeface="Montserrat" pitchFamily="34" charset="0"/>
                <a:ea typeface="Montserrat" pitchFamily="34" charset="-122"/>
                <a:cs typeface="Montserrat" pitchFamily="34" charset="-120"/>
              </a:rPr>
              <a:t>Minimum, on the amount awarded. Real money that changed hands, supported by invoices, receipts, and proof of payment. In-kind never counts.</a:t>
            </a:r>
            <a:endParaRPr lang="en-US" sz="1150" dirty="0">
              <a:solidFill>
                <a:schemeClr val="bg2">
                  <a:lumMod val="10000"/>
                </a:schemeClr>
              </a:solidFill>
            </a:endParaRPr>
          </a:p>
        </p:txBody>
      </p:sp>
      <p:sp>
        <p:nvSpPr>
          <p:cNvPr id="14" name="Text 12"/>
          <p:cNvSpPr/>
          <p:nvPr/>
        </p:nvSpPr>
        <p:spPr>
          <a:xfrm>
            <a:off x="640080" y="5349240"/>
            <a:ext cx="10908792" cy="548640"/>
          </a:xfrm>
          <a:prstGeom prst="rect">
            <a:avLst/>
          </a:prstGeom>
          <a:noFill/>
          <a:ln/>
        </p:spPr>
        <p:txBody>
          <a:bodyPr wrap="square" lIns="0" tIns="0" rIns="0" bIns="0" rtlCol="0" anchor="ctr"/>
          <a:lstStyle/>
          <a:p>
            <a:pPr marL="0" indent="0">
              <a:lnSpc>
                <a:spcPct val="130000"/>
              </a:lnSpc>
              <a:buNone/>
            </a:pPr>
            <a:r>
              <a:rPr lang="en-US" sz="1250" b="1" dirty="0">
                <a:solidFill>
                  <a:srgbClr val="231F20"/>
                </a:solidFill>
                <a:latin typeface="Montserrat" pitchFamily="34" charset="0"/>
                <a:ea typeface="Montserrat" pitchFamily="34" charset="-122"/>
                <a:cs typeface="Montserrat" pitchFamily="34" charset="-120"/>
              </a:rPr>
              <a:t>This is a post-performance grant. You pay first, document, and are reimbursed — there is no advance, and pre-award costs are never permitted.</a:t>
            </a:r>
            <a:endParaRPr lang="en-US" sz="1250" dirty="0"/>
          </a:p>
        </p:txBody>
      </p:sp>
      <p:sp>
        <p:nvSpPr>
          <p:cNvPr id="15" name="Text 13"/>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Handbook, Reimbursement, Matching Funds, 1.8 and 1.9</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2002536" cy="256032"/>
          </a:xfrm>
          <a:prstGeom prst="rect">
            <a:avLst/>
          </a:prstGeom>
          <a:solidFill>
            <a:srgbClr val="325454"/>
          </a:solidFill>
          <a:ln/>
        </p:spPr>
        <p:txBody>
          <a:bodyPr/>
          <a:lstStyle/>
          <a:p>
            <a:endParaRPr lang="en-US"/>
          </a:p>
        </p:txBody>
      </p:sp>
      <p:sp>
        <p:nvSpPr>
          <p:cNvPr id="3" name="Text 1"/>
          <p:cNvSpPr/>
          <p:nvPr/>
        </p:nvSpPr>
        <p:spPr>
          <a:xfrm>
            <a:off x="640080" y="438912"/>
            <a:ext cx="2002536" cy="256032"/>
          </a:xfrm>
          <a:prstGeom prst="rect">
            <a:avLst/>
          </a:prstGeom>
          <a:noFill/>
          <a:ln/>
        </p:spPr>
        <p:txBody>
          <a:bodyPr wrap="square" lIns="0" tIns="0" rIns="0" bIns="0" rtlCol="0" anchor="ctr"/>
          <a:lstStyle/>
          <a:p>
            <a:pPr marL="0" indent="0" algn="ctr">
              <a:buNone/>
            </a:pPr>
            <a:r>
              <a:rPr lang="en-US" sz="1000" b="1" kern="0" spc="160" dirty="0">
                <a:solidFill>
                  <a:srgbClr val="FFFFFF"/>
                </a:solidFill>
                <a:latin typeface="Montserrat" pitchFamily="34" charset="0"/>
                <a:ea typeface="Montserrat" pitchFamily="34" charset="-122"/>
                <a:cs typeface="Montserrat" pitchFamily="34" charset="-120"/>
              </a:rPr>
              <a:t>BEFORE YOU SPEND</a:t>
            </a:r>
            <a:endParaRPr lang="en-US" sz="1000" dirty="0"/>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indent="0">
              <a:buNone/>
            </a:pPr>
            <a:r>
              <a:rPr lang="en-US" sz="3400" b="1" dirty="0">
                <a:solidFill>
                  <a:srgbClr val="231F20"/>
                </a:solidFill>
                <a:latin typeface="Playfair Display" pitchFamily="34" charset="0"/>
                <a:ea typeface="Playfair Display" pitchFamily="34" charset="-122"/>
                <a:cs typeface="Playfair Display" pitchFamily="34" charset="-120"/>
              </a:rPr>
              <a:t>Four questions to run a cost through</a:t>
            </a:r>
            <a:endParaRPr lang="en-US" sz="3400" dirty="0"/>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indent="0">
              <a:lnSpc>
                <a:spcPct val="130000"/>
              </a:lnSpc>
              <a:buNone/>
            </a:pPr>
            <a:r>
              <a:rPr lang="en-US" sz="1300" dirty="0">
                <a:solidFill>
                  <a:srgbClr val="231F20"/>
                </a:solidFill>
                <a:latin typeface="Montserrat" pitchFamily="34" charset="0"/>
                <a:ea typeface="Montserrat" pitchFamily="34" charset="-122"/>
                <a:cs typeface="Montserrat" pitchFamily="34" charset="-120"/>
              </a:rPr>
              <a:t>If any answer is no, ask the Program Manager before you commit the money.</a:t>
            </a:r>
            <a:endParaRPr lang="en-US" sz="1300" dirty="0"/>
          </a:p>
        </p:txBody>
      </p:sp>
      <p:sp>
        <p:nvSpPr>
          <p:cNvPr id="6" name="Text 4"/>
          <p:cNvSpPr/>
          <p:nvPr/>
        </p:nvSpPr>
        <p:spPr>
          <a:xfrm>
            <a:off x="640080" y="2286000"/>
            <a:ext cx="548640" cy="292608"/>
          </a:xfrm>
          <a:prstGeom prst="rect">
            <a:avLst/>
          </a:prstGeom>
          <a:noFill/>
          <a:ln/>
        </p:spPr>
        <p:txBody>
          <a:bodyPr wrap="square" lIns="0" tIns="0" rIns="0" bIns="0" rtlCol="0" anchor="ctr"/>
          <a:lstStyle/>
          <a:p>
            <a:pPr marL="0" indent="0">
              <a:buNone/>
            </a:pPr>
            <a:r>
              <a:rPr lang="en-US" sz="1700" b="1" dirty="0">
                <a:solidFill>
                  <a:srgbClr val="407F82"/>
                </a:solidFill>
                <a:latin typeface="Playfair Display" pitchFamily="34" charset="0"/>
                <a:ea typeface="Playfair Display" pitchFamily="34" charset="-122"/>
                <a:cs typeface="Playfair Display" pitchFamily="34" charset="-120"/>
              </a:rPr>
              <a:t>01</a:t>
            </a:r>
            <a:endParaRPr lang="en-US" sz="1700" dirty="0"/>
          </a:p>
        </p:txBody>
      </p:sp>
      <p:sp>
        <p:nvSpPr>
          <p:cNvPr id="7" name="Text 5"/>
          <p:cNvSpPr/>
          <p:nvPr/>
        </p:nvSpPr>
        <p:spPr>
          <a:xfrm>
            <a:off x="1371600" y="2286000"/>
            <a:ext cx="4846320" cy="310896"/>
          </a:xfrm>
          <a:prstGeom prst="rect">
            <a:avLst/>
          </a:prstGeom>
          <a:noFill/>
          <a:ln/>
        </p:spPr>
        <p:txBody>
          <a:bodyPr wrap="square" lIns="0" tIns="0" rIns="0" bIns="0" rtlCol="0" anchor="ctr"/>
          <a:lstStyle/>
          <a:p>
            <a:pPr marL="0" indent="0">
              <a:buNone/>
            </a:pPr>
            <a:r>
              <a:rPr lang="en-US" sz="1400" b="1" dirty="0">
                <a:solidFill>
                  <a:srgbClr val="231F20"/>
                </a:solidFill>
                <a:latin typeface="Montserrat" pitchFamily="34" charset="0"/>
                <a:ea typeface="Montserrat" pitchFamily="34" charset="-122"/>
                <a:cs typeface="Montserrat" pitchFamily="34" charset="-120"/>
              </a:rPr>
              <a:t>Does it draw overnight visitors?</a:t>
            </a:r>
            <a:endParaRPr lang="en-US" sz="1400" dirty="0"/>
          </a:p>
        </p:txBody>
      </p:sp>
      <p:sp>
        <p:nvSpPr>
          <p:cNvPr id="8" name="Text 6"/>
          <p:cNvSpPr/>
          <p:nvPr/>
        </p:nvSpPr>
        <p:spPr>
          <a:xfrm>
            <a:off x="6492240" y="2304288"/>
            <a:ext cx="5029200" cy="310896"/>
          </a:xfrm>
          <a:prstGeom prst="rect">
            <a:avLst/>
          </a:prstGeom>
          <a:noFill/>
          <a:ln/>
        </p:spPr>
        <p:txBody>
          <a:bodyPr wrap="square" lIns="0" tIns="0" rIns="0" bIns="0" rtlCol="0" anchor="ctr"/>
          <a:lstStyle/>
          <a:p>
            <a:pPr marL="0" indent="0">
              <a:buNone/>
            </a:pPr>
            <a:r>
              <a:rPr lang="en-US" sz="1150" dirty="0">
                <a:solidFill>
                  <a:schemeClr val="bg2">
                    <a:lumMod val="10000"/>
                  </a:schemeClr>
                </a:solidFill>
                <a:latin typeface="Montserrat" pitchFamily="34" charset="0"/>
                <a:ea typeface="Montserrat" pitchFamily="34" charset="-122"/>
                <a:cs typeface="Montserrat" pitchFamily="34" charset="-120"/>
              </a:rPr>
              <a:t>Or reach an audience at least a two-hour drive away.</a:t>
            </a:r>
            <a:endParaRPr lang="en-US" sz="1150" dirty="0">
              <a:solidFill>
                <a:schemeClr val="bg2">
                  <a:lumMod val="10000"/>
                </a:schemeClr>
              </a:solidFill>
            </a:endParaRPr>
          </a:p>
        </p:txBody>
      </p:sp>
      <p:sp>
        <p:nvSpPr>
          <p:cNvPr id="9" name="Shape 7"/>
          <p:cNvSpPr/>
          <p:nvPr/>
        </p:nvSpPr>
        <p:spPr>
          <a:xfrm>
            <a:off x="640080" y="2852928"/>
            <a:ext cx="10908792" cy="0"/>
          </a:xfrm>
          <a:prstGeom prst="line">
            <a:avLst/>
          </a:prstGeom>
          <a:noFill/>
          <a:ln w="6350">
            <a:solidFill>
              <a:srgbClr val="939598"/>
            </a:solidFill>
            <a:prstDash val="sysDot"/>
          </a:ln>
        </p:spPr>
        <p:txBody>
          <a:bodyPr/>
          <a:lstStyle/>
          <a:p>
            <a:endParaRPr lang="en-US"/>
          </a:p>
        </p:txBody>
      </p:sp>
      <p:sp>
        <p:nvSpPr>
          <p:cNvPr id="10" name="Text 8"/>
          <p:cNvSpPr/>
          <p:nvPr/>
        </p:nvSpPr>
        <p:spPr>
          <a:xfrm>
            <a:off x="640080" y="3182112"/>
            <a:ext cx="548640" cy="292608"/>
          </a:xfrm>
          <a:prstGeom prst="rect">
            <a:avLst/>
          </a:prstGeom>
          <a:noFill/>
          <a:ln/>
        </p:spPr>
        <p:txBody>
          <a:bodyPr wrap="square" lIns="0" tIns="0" rIns="0" bIns="0" rtlCol="0" anchor="ctr"/>
          <a:lstStyle/>
          <a:p>
            <a:pPr marL="0" indent="0">
              <a:buNone/>
            </a:pPr>
            <a:r>
              <a:rPr lang="en-US" sz="1700" b="1" dirty="0">
                <a:solidFill>
                  <a:srgbClr val="407F82"/>
                </a:solidFill>
                <a:latin typeface="Playfair Display" pitchFamily="34" charset="0"/>
                <a:ea typeface="Playfair Display" pitchFamily="34" charset="-122"/>
                <a:cs typeface="Playfair Display" pitchFamily="34" charset="-120"/>
              </a:rPr>
              <a:t>02</a:t>
            </a:r>
            <a:endParaRPr lang="en-US" sz="1700" dirty="0"/>
          </a:p>
        </p:txBody>
      </p:sp>
      <p:sp>
        <p:nvSpPr>
          <p:cNvPr id="11" name="Text 9"/>
          <p:cNvSpPr/>
          <p:nvPr/>
        </p:nvSpPr>
        <p:spPr>
          <a:xfrm>
            <a:off x="1371600" y="3182112"/>
            <a:ext cx="4846320" cy="310896"/>
          </a:xfrm>
          <a:prstGeom prst="rect">
            <a:avLst/>
          </a:prstGeom>
          <a:noFill/>
          <a:ln/>
        </p:spPr>
        <p:txBody>
          <a:bodyPr wrap="square" lIns="0" tIns="0" rIns="0" bIns="0" rtlCol="0" anchor="ctr"/>
          <a:lstStyle/>
          <a:p>
            <a:pPr marL="0" indent="0">
              <a:buNone/>
            </a:pPr>
            <a:r>
              <a:rPr lang="en-US" sz="1400" b="1" dirty="0">
                <a:solidFill>
                  <a:srgbClr val="231F20"/>
                </a:solidFill>
                <a:latin typeface="Montserrat" pitchFamily="34" charset="0"/>
                <a:ea typeface="Montserrat" pitchFamily="34" charset="-122"/>
                <a:cs typeface="Montserrat" pitchFamily="34" charset="-120"/>
              </a:rPr>
              <a:t>Is it in my approved scope and budget?</a:t>
            </a:r>
            <a:endParaRPr lang="en-US" sz="1400" dirty="0"/>
          </a:p>
        </p:txBody>
      </p:sp>
      <p:sp>
        <p:nvSpPr>
          <p:cNvPr id="12" name="Text 10"/>
          <p:cNvSpPr/>
          <p:nvPr/>
        </p:nvSpPr>
        <p:spPr>
          <a:xfrm>
            <a:off x="6492240" y="3200400"/>
            <a:ext cx="5029200" cy="310896"/>
          </a:xfrm>
          <a:prstGeom prst="rect">
            <a:avLst/>
          </a:prstGeom>
          <a:noFill/>
          <a:ln/>
        </p:spPr>
        <p:txBody>
          <a:bodyPr wrap="square" lIns="0" tIns="0" rIns="0" bIns="0" rtlCol="0" anchor="ctr"/>
          <a:lstStyle/>
          <a:p>
            <a:pPr marL="0" indent="0">
              <a:buNone/>
            </a:pPr>
            <a:r>
              <a:rPr lang="en-US" sz="1150" dirty="0">
                <a:solidFill>
                  <a:schemeClr val="bg2">
                    <a:lumMod val="10000"/>
                  </a:schemeClr>
                </a:solidFill>
                <a:latin typeface="Montserrat" pitchFamily="34" charset="0"/>
                <a:ea typeface="Montserrat" pitchFamily="34" charset="-122"/>
                <a:cs typeface="Montserrat" pitchFamily="34" charset="-120"/>
              </a:rPr>
              <a:t>Category eligibility isn't enough on its own.</a:t>
            </a:r>
            <a:endParaRPr lang="en-US" sz="1150" dirty="0">
              <a:solidFill>
                <a:schemeClr val="bg2">
                  <a:lumMod val="10000"/>
                </a:schemeClr>
              </a:solidFill>
            </a:endParaRPr>
          </a:p>
        </p:txBody>
      </p:sp>
      <p:sp>
        <p:nvSpPr>
          <p:cNvPr id="13" name="Shape 11"/>
          <p:cNvSpPr/>
          <p:nvPr/>
        </p:nvSpPr>
        <p:spPr>
          <a:xfrm>
            <a:off x="640080" y="3749040"/>
            <a:ext cx="10908792" cy="0"/>
          </a:xfrm>
          <a:prstGeom prst="line">
            <a:avLst/>
          </a:prstGeom>
          <a:noFill/>
          <a:ln w="6350">
            <a:solidFill>
              <a:srgbClr val="939598"/>
            </a:solidFill>
            <a:prstDash val="sysDot"/>
          </a:ln>
        </p:spPr>
        <p:txBody>
          <a:bodyPr/>
          <a:lstStyle/>
          <a:p>
            <a:endParaRPr lang="en-US"/>
          </a:p>
        </p:txBody>
      </p:sp>
      <p:sp>
        <p:nvSpPr>
          <p:cNvPr id="14" name="Text 12"/>
          <p:cNvSpPr/>
          <p:nvPr/>
        </p:nvSpPr>
        <p:spPr>
          <a:xfrm>
            <a:off x="640080" y="4078224"/>
            <a:ext cx="548640" cy="292608"/>
          </a:xfrm>
          <a:prstGeom prst="rect">
            <a:avLst/>
          </a:prstGeom>
          <a:noFill/>
          <a:ln/>
        </p:spPr>
        <p:txBody>
          <a:bodyPr wrap="square" lIns="0" tIns="0" rIns="0" bIns="0" rtlCol="0" anchor="ctr"/>
          <a:lstStyle/>
          <a:p>
            <a:pPr marL="0" indent="0">
              <a:buNone/>
            </a:pPr>
            <a:r>
              <a:rPr lang="en-US" sz="1700" b="1" dirty="0">
                <a:solidFill>
                  <a:srgbClr val="407F82"/>
                </a:solidFill>
                <a:latin typeface="Playfair Display" pitchFamily="34" charset="0"/>
                <a:ea typeface="Playfair Display" pitchFamily="34" charset="-122"/>
                <a:cs typeface="Playfair Display" pitchFamily="34" charset="-120"/>
              </a:rPr>
              <a:t>03</a:t>
            </a:r>
            <a:endParaRPr lang="en-US" sz="1700" dirty="0"/>
          </a:p>
        </p:txBody>
      </p:sp>
      <p:sp>
        <p:nvSpPr>
          <p:cNvPr id="15" name="Text 13"/>
          <p:cNvSpPr/>
          <p:nvPr/>
        </p:nvSpPr>
        <p:spPr>
          <a:xfrm>
            <a:off x="1371600" y="4078224"/>
            <a:ext cx="4846320" cy="310896"/>
          </a:xfrm>
          <a:prstGeom prst="rect">
            <a:avLst/>
          </a:prstGeom>
          <a:noFill/>
          <a:ln/>
        </p:spPr>
        <p:txBody>
          <a:bodyPr wrap="square" lIns="0" tIns="0" rIns="0" bIns="0" rtlCol="0" anchor="ctr"/>
          <a:lstStyle/>
          <a:p>
            <a:pPr marL="0" indent="0">
              <a:buNone/>
            </a:pPr>
            <a:r>
              <a:rPr lang="en-US" sz="1400" b="1" dirty="0">
                <a:solidFill>
                  <a:srgbClr val="231F20"/>
                </a:solidFill>
                <a:latin typeface="Montserrat" pitchFamily="34" charset="0"/>
                <a:ea typeface="Montserrat" pitchFamily="34" charset="-122"/>
                <a:cs typeface="Montserrat" pitchFamily="34" charset="-120"/>
              </a:rPr>
              <a:t>Would I have paid for it anyway?</a:t>
            </a:r>
            <a:endParaRPr lang="en-US" sz="1400" dirty="0"/>
          </a:p>
        </p:txBody>
      </p:sp>
      <p:sp>
        <p:nvSpPr>
          <p:cNvPr id="16" name="Text 14"/>
          <p:cNvSpPr/>
          <p:nvPr/>
        </p:nvSpPr>
        <p:spPr>
          <a:xfrm>
            <a:off x="6492240" y="4096512"/>
            <a:ext cx="5029200" cy="310896"/>
          </a:xfrm>
          <a:prstGeom prst="rect">
            <a:avLst/>
          </a:prstGeom>
          <a:noFill/>
          <a:ln/>
        </p:spPr>
        <p:txBody>
          <a:bodyPr wrap="square" lIns="0" tIns="0" rIns="0" bIns="0" rtlCol="0" anchor="ctr"/>
          <a:lstStyle/>
          <a:p>
            <a:pPr marL="0" indent="0">
              <a:buNone/>
            </a:pPr>
            <a:r>
              <a:rPr lang="en-US" sz="1150" dirty="0">
                <a:solidFill>
                  <a:schemeClr val="bg2">
                    <a:lumMod val="10000"/>
                  </a:schemeClr>
                </a:solidFill>
                <a:latin typeface="Montserrat" pitchFamily="34" charset="0"/>
                <a:ea typeface="Montserrat" pitchFamily="34" charset="-122"/>
                <a:cs typeface="Montserrat" pitchFamily="34" charset="-120"/>
              </a:rPr>
              <a:t>If your regular budget already covers it, the grant won't.</a:t>
            </a:r>
            <a:endParaRPr lang="en-US" sz="1150" dirty="0">
              <a:solidFill>
                <a:schemeClr val="bg2">
                  <a:lumMod val="10000"/>
                </a:schemeClr>
              </a:solidFill>
            </a:endParaRPr>
          </a:p>
        </p:txBody>
      </p:sp>
      <p:sp>
        <p:nvSpPr>
          <p:cNvPr id="17" name="Shape 15"/>
          <p:cNvSpPr/>
          <p:nvPr/>
        </p:nvSpPr>
        <p:spPr>
          <a:xfrm>
            <a:off x="640080" y="4645152"/>
            <a:ext cx="10908792" cy="0"/>
          </a:xfrm>
          <a:prstGeom prst="line">
            <a:avLst/>
          </a:prstGeom>
          <a:noFill/>
          <a:ln w="6350">
            <a:solidFill>
              <a:srgbClr val="939598"/>
            </a:solidFill>
            <a:prstDash val="sysDot"/>
          </a:ln>
        </p:spPr>
        <p:txBody>
          <a:bodyPr/>
          <a:lstStyle/>
          <a:p>
            <a:endParaRPr lang="en-US"/>
          </a:p>
        </p:txBody>
      </p:sp>
      <p:sp>
        <p:nvSpPr>
          <p:cNvPr id="18" name="Text 16"/>
          <p:cNvSpPr/>
          <p:nvPr/>
        </p:nvSpPr>
        <p:spPr>
          <a:xfrm>
            <a:off x="640080" y="4974336"/>
            <a:ext cx="548640" cy="292608"/>
          </a:xfrm>
          <a:prstGeom prst="rect">
            <a:avLst/>
          </a:prstGeom>
          <a:noFill/>
          <a:ln/>
        </p:spPr>
        <p:txBody>
          <a:bodyPr wrap="square" lIns="0" tIns="0" rIns="0" bIns="0" rtlCol="0" anchor="ctr"/>
          <a:lstStyle/>
          <a:p>
            <a:pPr marL="0" indent="0">
              <a:buNone/>
            </a:pPr>
            <a:r>
              <a:rPr lang="en-US" sz="1700" b="1" dirty="0">
                <a:solidFill>
                  <a:srgbClr val="407F82"/>
                </a:solidFill>
                <a:latin typeface="Playfair Display" pitchFamily="34" charset="0"/>
                <a:ea typeface="Playfair Display" pitchFamily="34" charset="-122"/>
                <a:cs typeface="Playfair Display" pitchFamily="34" charset="-120"/>
              </a:rPr>
              <a:t>04</a:t>
            </a:r>
            <a:endParaRPr lang="en-US" sz="1700" dirty="0"/>
          </a:p>
        </p:txBody>
      </p:sp>
      <p:sp>
        <p:nvSpPr>
          <p:cNvPr id="19" name="Text 17"/>
          <p:cNvSpPr/>
          <p:nvPr/>
        </p:nvSpPr>
        <p:spPr>
          <a:xfrm>
            <a:off x="1371600" y="4974336"/>
            <a:ext cx="4846320" cy="310896"/>
          </a:xfrm>
          <a:prstGeom prst="rect">
            <a:avLst/>
          </a:prstGeom>
          <a:noFill/>
          <a:ln/>
        </p:spPr>
        <p:txBody>
          <a:bodyPr wrap="square" lIns="0" tIns="0" rIns="0" bIns="0" rtlCol="0" anchor="ctr"/>
          <a:lstStyle/>
          <a:p>
            <a:pPr marL="0" indent="0">
              <a:buNone/>
            </a:pPr>
            <a:r>
              <a:rPr lang="en-US" sz="1400" b="1" dirty="0">
                <a:solidFill>
                  <a:srgbClr val="231F20"/>
                </a:solidFill>
                <a:latin typeface="Montserrat" pitchFamily="34" charset="0"/>
                <a:ea typeface="Montserrat" pitchFamily="34" charset="-122"/>
                <a:cs typeface="Montserrat" pitchFamily="34" charset="-120"/>
              </a:rPr>
              <a:t>Can I prove I paid it?</a:t>
            </a:r>
            <a:endParaRPr lang="en-US" sz="1400" dirty="0"/>
          </a:p>
        </p:txBody>
      </p:sp>
      <p:sp>
        <p:nvSpPr>
          <p:cNvPr id="20" name="Text 18"/>
          <p:cNvSpPr/>
          <p:nvPr/>
        </p:nvSpPr>
        <p:spPr>
          <a:xfrm>
            <a:off x="6492240" y="4992624"/>
            <a:ext cx="5029200" cy="310896"/>
          </a:xfrm>
          <a:prstGeom prst="rect">
            <a:avLst/>
          </a:prstGeom>
          <a:noFill/>
          <a:ln/>
        </p:spPr>
        <p:txBody>
          <a:bodyPr wrap="square" lIns="0" tIns="0" rIns="0" bIns="0" rtlCol="0" anchor="ctr"/>
          <a:lstStyle/>
          <a:p>
            <a:pPr marL="0" indent="0">
              <a:buNone/>
            </a:pPr>
            <a:r>
              <a:rPr lang="en-US" sz="1150" dirty="0">
                <a:solidFill>
                  <a:schemeClr val="bg2">
                    <a:lumMod val="10000"/>
                  </a:schemeClr>
                </a:solidFill>
                <a:latin typeface="Montserrat" pitchFamily="34" charset="0"/>
                <a:ea typeface="Montserrat" pitchFamily="34" charset="-122"/>
                <a:cs typeface="Montserrat" pitchFamily="34" charset="-120"/>
              </a:rPr>
              <a:t>Invoice, receipt, and verifiable proof of payment.</a:t>
            </a:r>
            <a:endParaRPr lang="en-US" sz="1150" dirty="0">
              <a:solidFill>
                <a:schemeClr val="bg2">
                  <a:lumMod val="10000"/>
                </a:schemeClr>
              </a:solidFill>
            </a:endParaRPr>
          </a:p>
        </p:txBody>
      </p:sp>
      <p:sp>
        <p:nvSpPr>
          <p:cNvPr id="21" name="Shape 19"/>
          <p:cNvSpPr/>
          <p:nvPr/>
        </p:nvSpPr>
        <p:spPr>
          <a:xfrm>
            <a:off x="640080" y="5532120"/>
            <a:ext cx="10908792" cy="0"/>
          </a:xfrm>
          <a:prstGeom prst="line">
            <a:avLst/>
          </a:prstGeom>
          <a:noFill/>
          <a:ln w="12700">
            <a:solidFill>
              <a:srgbClr val="231F20"/>
            </a:solidFill>
            <a:prstDash val="solid"/>
          </a:ln>
        </p:spPr>
        <p:txBody>
          <a:bodyPr/>
          <a:lstStyle/>
          <a:p>
            <a:endParaRPr lang="en-US"/>
          </a:p>
        </p:txBody>
      </p:sp>
      <p:sp>
        <p:nvSpPr>
          <p:cNvPr id="22" name="Shape 20"/>
          <p:cNvSpPr/>
          <p:nvPr/>
        </p:nvSpPr>
        <p:spPr>
          <a:xfrm>
            <a:off x="640080" y="5586984"/>
            <a:ext cx="10908792" cy="0"/>
          </a:xfrm>
          <a:prstGeom prst="line">
            <a:avLst/>
          </a:prstGeom>
          <a:noFill/>
          <a:ln w="12700">
            <a:solidFill>
              <a:srgbClr val="231F20"/>
            </a:solidFill>
            <a:prstDash val="solid"/>
          </a:ln>
        </p:spPr>
        <p:txBody>
          <a:bodyPr/>
          <a:lstStyle/>
          <a:p>
            <a:endParaRPr lang="en-US"/>
          </a:p>
        </p:txBody>
      </p:sp>
      <p:sp>
        <p:nvSpPr>
          <p:cNvPr id="23" name="Text 21"/>
          <p:cNvSpPr/>
          <p:nvPr/>
        </p:nvSpPr>
        <p:spPr>
          <a:xfrm>
            <a:off x="640080" y="5742432"/>
            <a:ext cx="5486400" cy="329184"/>
          </a:xfrm>
          <a:prstGeom prst="rect">
            <a:avLst/>
          </a:prstGeom>
          <a:noFill/>
          <a:ln/>
        </p:spPr>
        <p:txBody>
          <a:bodyPr wrap="square" lIns="0" tIns="0" rIns="0" bIns="0" rtlCol="0" anchor="ctr"/>
          <a:lstStyle/>
          <a:p>
            <a:pPr marL="0" indent="0">
              <a:buNone/>
            </a:pPr>
            <a:r>
              <a:rPr lang="en-US" sz="1500" b="1" dirty="0">
                <a:solidFill>
                  <a:srgbClr val="325454"/>
                </a:solidFill>
                <a:latin typeface="Montserrat" pitchFamily="34" charset="0"/>
                <a:ea typeface="Montserrat" pitchFamily="34" charset="-122"/>
                <a:cs typeface="Montserrat" pitchFamily="34" charset="-120"/>
              </a:rPr>
              <a:t>grants@commerce.idaho.gov</a:t>
            </a:r>
            <a:endParaRPr lang="en-US" sz="1500" dirty="0"/>
          </a:p>
        </p:txBody>
      </p:sp>
      <p:sp>
        <p:nvSpPr>
          <p:cNvPr id="24" name="Text 22"/>
          <p:cNvSpPr/>
          <p:nvPr/>
        </p:nvSpPr>
        <p:spPr>
          <a:xfrm>
            <a:off x="6492240" y="5779008"/>
            <a:ext cx="5029200" cy="292608"/>
          </a:xfrm>
          <a:prstGeom prst="rect">
            <a:avLst/>
          </a:prstGeom>
          <a:noFill/>
          <a:ln/>
        </p:spPr>
        <p:txBody>
          <a:bodyPr wrap="square" lIns="0" tIns="0" rIns="0" bIns="0" rtlCol="0" anchor="ctr"/>
          <a:lstStyle/>
          <a:p>
            <a:pPr marL="0" indent="0">
              <a:buNone/>
            </a:pPr>
            <a:r>
              <a:rPr lang="en-US" sz="1100" dirty="0">
                <a:solidFill>
                  <a:schemeClr val="bg2">
                    <a:lumMod val="10000"/>
                  </a:schemeClr>
                </a:solidFill>
                <a:latin typeface="Montserrat" pitchFamily="34" charset="0"/>
                <a:ea typeface="Montserrat" pitchFamily="34" charset="-122"/>
                <a:cs typeface="Montserrat" pitchFamily="34" charset="-120"/>
              </a:rPr>
              <a:t>Guidelines are reviewed annually — check the current handbook.</a:t>
            </a:r>
            <a:endParaRPr lang="en-US" sz="1100" dirty="0">
              <a:solidFill>
                <a:schemeClr val="bg2">
                  <a:lumMod val="10000"/>
                </a:schemeClr>
              </a:solidFill>
            </a:endParaRPr>
          </a:p>
        </p:txBody>
      </p:sp>
      <p:sp>
        <p:nvSpPr>
          <p:cNvPr id="25" name="Text 23"/>
          <p:cNvSpPr/>
          <p:nvPr/>
        </p:nvSpPr>
        <p:spPr>
          <a:xfrm>
            <a:off x="640080" y="6263640"/>
            <a:ext cx="10908792" cy="274320"/>
          </a:xfrm>
          <a:prstGeom prst="rect">
            <a:avLst/>
          </a:prstGeom>
          <a:noFill/>
          <a:ln/>
        </p:spPr>
        <p:txBody>
          <a:bodyPr wrap="square" lIns="0" tIns="0" rIns="0" bIns="0" rtlCol="0" anchor="ctr"/>
          <a:lstStyle/>
          <a:p>
            <a:pPr marL="0" indent="0">
              <a:buNone/>
            </a:pPr>
            <a:r>
              <a:rPr lang="en-US" sz="900" dirty="0">
                <a:solidFill>
                  <a:srgbClr val="939598"/>
                </a:solidFill>
                <a:latin typeface="Montserrat" pitchFamily="34" charset="0"/>
                <a:ea typeface="Montserrat" pitchFamily="34" charset="-122"/>
                <a:cs typeface="Montserrat" pitchFamily="34" charset="-120"/>
              </a:rPr>
              <a:t>Source: ITC Guideline Handbook, Idaho Commerce, updated 07/30/2026.</a:t>
            </a:r>
            <a:endParaRPr lang="en-US" sz="900" dirty="0"/>
          </a:p>
        </p:txBody>
      </p:sp>
      <p:sp>
        <p:nvSpPr>
          <p:cNvPr id="27" name="TextBox 26">
            <a:extLst>
              <a:ext uri="{FF2B5EF4-FFF2-40B4-BE49-F238E27FC236}">
                <a16:creationId xmlns:a16="http://schemas.microsoft.com/office/drawing/2014/main" id="{B571265C-A7BD-1908-3D28-82E8B0B7F209}"/>
              </a:ext>
            </a:extLst>
          </p:cNvPr>
          <p:cNvSpPr txBox="1"/>
          <p:nvPr/>
        </p:nvSpPr>
        <p:spPr>
          <a:xfrm>
            <a:off x="3047281" y="3282646"/>
            <a:ext cx="6094562" cy="292709"/>
          </a:xfrm>
          <a:prstGeom prst="rect">
            <a:avLst/>
          </a:prstGeom>
          <a:noFill/>
        </p:spPr>
        <p:txBody>
          <a:bodyPr wrap="square">
            <a:spAutoFit/>
          </a:bodyPr>
          <a:lstStyle/>
          <a:p>
            <a:pPr marL="342900" indent="-342900">
              <a:lnSpc>
                <a:spcPct val="122000"/>
              </a:lnSpc>
              <a:spcAft>
                <a:spcPts val="700"/>
              </a:spcAft>
              <a:buSzPct val="100000"/>
              <a:buChar char="—"/>
            </a:pPr>
            <a:r>
              <a:rPr lang="en-US" sz="1150" dirty="0">
                <a:solidFill>
                  <a:srgbClr val="231F20"/>
                </a:solidFill>
                <a:latin typeface="Montserrat" pitchFamily="34" charset="0"/>
                <a:ea typeface="Montserrat" pitchFamily="34" charset="-122"/>
                <a:cs typeface="Montserrat" pitchFamily="34" charset="-120"/>
              </a:rPr>
              <a:t>Anything your organization has already funded itself</a:t>
            </a:r>
            <a:endParaRPr lang="en-US" sz="11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1874520"/>
            <a:ext cx="10908792"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2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Administering the</a:t>
            </a:r>
            <a:endParaRPr kumimoji="0" lang="en-US" sz="5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640080" y="2606040"/>
            <a:ext cx="10908792"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200" b="1" i="0" u="none" strike="noStrike" kern="1200" cap="none" spc="0" normalizeH="0" baseline="0" noProof="0" dirty="0">
                <a:ln>
                  <a:noFill/>
                </a:ln>
                <a:solidFill>
                  <a:srgbClr val="325454"/>
                </a:solidFill>
                <a:effectLst/>
                <a:uLnTx/>
                <a:uFillTx/>
                <a:latin typeface="Playfair Display" pitchFamily="34" charset="0"/>
                <a:ea typeface="Playfair Display" pitchFamily="34" charset="-122"/>
                <a:cs typeface="Playfair Display" pitchFamily="34" charset="-120"/>
              </a:rPr>
              <a:t>ITC Grant</a:t>
            </a:r>
            <a:endParaRPr kumimoji="0" lang="en-US" sz="6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640080" y="3675888"/>
            <a:ext cx="10908792" cy="0"/>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Shape 3"/>
          <p:cNvSpPr/>
          <p:nvPr/>
        </p:nvSpPr>
        <p:spPr>
          <a:xfrm>
            <a:off x="640080" y="3730752"/>
            <a:ext cx="10908792" cy="0"/>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Text 4"/>
          <p:cNvSpPr/>
          <p:nvPr/>
        </p:nvSpPr>
        <p:spPr>
          <a:xfrm>
            <a:off x="640080" y="3913632"/>
            <a:ext cx="73152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 starting guide for new grant administrators</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640080" y="141732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220" normalizeH="0" baseline="0" noProof="0" dirty="0">
                <a:ln>
                  <a:noFill/>
                </a:ln>
                <a:solidFill>
                  <a:srgbClr val="939598"/>
                </a:solidFill>
                <a:effectLst/>
                <a:uLnTx/>
                <a:uFillTx/>
                <a:latin typeface="Montserrat" pitchFamily="34" charset="0"/>
                <a:ea typeface="Montserrat" pitchFamily="34" charset="-122"/>
                <a:cs typeface="Montserrat" pitchFamily="34" charset="-120"/>
              </a:rPr>
              <a:t>IDAHO REGIONAL TRAVEL AND CONVENTION GRANT PROGRAM</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640080" y="6035040"/>
            <a:ext cx="7315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Built from the ITC Guideline Handbook, updated 07/30/2026</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371600"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37160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START HERE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Where the money comes from</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877824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Nobody writes a check out of the general fund. Every ITC grant dollar starts as a tax a visitor paid on a place to sleep.</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514600"/>
            <a:ext cx="2331720" cy="137160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841248" y="2697480"/>
            <a:ext cx="1929384"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2% lodging tax</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841248" y="3063240"/>
            <a:ext cx="1929384" cy="713232"/>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On hotel, motel, campground, RV park, and vacation rental stays</a:t>
            </a:r>
            <a:endParaRPr kumimoji="0" lang="en-US" sz="10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9" name="Shape 7"/>
          <p:cNvSpPr/>
          <p:nvPr/>
        </p:nvSpPr>
        <p:spPr>
          <a:xfrm>
            <a:off x="3090672" y="3081528"/>
            <a:ext cx="329184" cy="237744"/>
          </a:xfrm>
          <a:prstGeom prst="rightArrow">
            <a:avLst/>
          </a:prstGeom>
          <a:solidFill>
            <a:srgbClr val="93959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Shape 8"/>
          <p:cNvSpPr/>
          <p:nvPr/>
        </p:nvSpPr>
        <p:spPr>
          <a:xfrm>
            <a:off x="3538728" y="2514600"/>
            <a:ext cx="2331720" cy="137160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3739896" y="2697480"/>
            <a:ext cx="1929384"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Split by region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3739896" y="3063240"/>
            <a:ext cx="1929384" cy="713232"/>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The Tax Commission separates collections into 7 regions</a:t>
            </a:r>
            <a:endParaRPr kumimoji="0" lang="en-US" sz="10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3" name="Shape 11"/>
          <p:cNvSpPr/>
          <p:nvPr/>
        </p:nvSpPr>
        <p:spPr>
          <a:xfrm>
            <a:off x="5989320" y="3081528"/>
            <a:ext cx="329184" cy="237744"/>
          </a:xfrm>
          <a:prstGeom prst="rightArrow">
            <a:avLst/>
          </a:prstGeom>
          <a:solidFill>
            <a:srgbClr val="93959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6437376" y="2514600"/>
            <a:ext cx="2331720" cy="137160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638544" y="2697480"/>
            <a:ext cx="1929384"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Council awards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6638544" y="3063240"/>
            <a:ext cx="1929384" cy="713232"/>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Each region's Council member distributes their region's funds</a:t>
            </a:r>
            <a:endParaRPr kumimoji="0" lang="en-US" sz="10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7" name="Shape 15"/>
          <p:cNvSpPr/>
          <p:nvPr/>
        </p:nvSpPr>
        <p:spPr>
          <a:xfrm>
            <a:off x="8887968" y="3081528"/>
            <a:ext cx="329184" cy="237744"/>
          </a:xfrm>
          <a:prstGeom prst="rightArrow">
            <a:avLst/>
          </a:prstGeom>
          <a:solidFill>
            <a:srgbClr val="93959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6"/>
          <p:cNvSpPr/>
          <p:nvPr/>
        </p:nvSpPr>
        <p:spPr>
          <a:xfrm>
            <a:off x="9336024" y="2514600"/>
            <a:ext cx="2331720" cy="1371600"/>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9537192" y="2697480"/>
            <a:ext cx="1929384"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You spend first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9537192" y="3063240"/>
            <a:ext cx="1929384" cy="713232"/>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Grantees pay, document, and get reimbursed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640080" y="4343400"/>
            <a:ext cx="9509760" cy="457200"/>
          </a:xfrm>
          <a:prstGeom prst="rect">
            <a:avLst/>
          </a:prstGeom>
          <a:noFill/>
          <a:ln/>
        </p:spPr>
        <p:txBody>
          <a:bodyPr wrap="square" lIns="0" tIns="0" rIns="0" bIns="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The program has run this way since 1982. Because the money is public and traceable, so is every dollar you spend.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Introduction</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266444"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266444"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WHO'S WHO</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The four people you'll deal with</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877824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Learn these roles early. Sending the right question to the right person saves days.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377440"/>
            <a:ext cx="91440" cy="749808"/>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932688" y="2377440"/>
            <a:ext cx="30175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ITC Council</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932688" y="2670048"/>
            <a:ext cx="301752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20" normalizeH="0" baseline="0" noProof="0" dirty="0">
                <a:ln>
                  <a:noFill/>
                </a:ln>
                <a:solidFill>
                  <a:srgbClr val="939598"/>
                </a:solidFill>
                <a:effectLst/>
                <a:uLnTx/>
                <a:uFillTx/>
                <a:latin typeface="Montserrat" pitchFamily="34" charset="0"/>
                <a:ea typeface="Montserrat" pitchFamily="34" charset="-122"/>
                <a:cs typeface="Montserrat" pitchFamily="34" charset="-120"/>
              </a:rPr>
              <a:t>APPROVES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4297680" y="2359152"/>
            <a:ext cx="6949440" cy="68580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Eight members appointed by the governor — one per region, plus one at-large. They award the grants, approve big changes, and set priorities.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640080" y="3310128"/>
            <a:ext cx="91440" cy="749808"/>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932688" y="3310128"/>
            <a:ext cx="30175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Grant Administrator</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932688" y="3602736"/>
            <a:ext cx="301752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20" normalizeH="0" baseline="0" noProof="0" dirty="0">
                <a:ln>
                  <a:noFill/>
                </a:ln>
                <a:solidFill>
                  <a:srgbClr val="939598"/>
                </a:solidFill>
                <a:effectLst/>
                <a:uLnTx/>
                <a:uFillTx/>
                <a:latin typeface="Montserrat" pitchFamily="34" charset="0"/>
                <a:ea typeface="Montserrat" pitchFamily="34" charset="-122"/>
                <a:cs typeface="Montserrat" pitchFamily="34" charset="-120"/>
              </a:rPr>
              <a:t>DECIDES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4297680" y="3291840"/>
            <a:ext cx="6949440" cy="68580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Sets guidelines, issues contracts, approves no-cost extensions and corrective action plans.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640080" y="4242816"/>
            <a:ext cx="91440" cy="749808"/>
          </a:xfrm>
          <a:prstGeom prst="rect">
            <a:avLst/>
          </a:prstGeom>
          <a:solidFill>
            <a:srgbClr val="D97C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932688" y="4242816"/>
            <a:ext cx="30175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Program Manager</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932688" y="4535424"/>
            <a:ext cx="301752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20" normalizeH="0" baseline="0" noProof="0" dirty="0">
                <a:ln>
                  <a:noFill/>
                </a:ln>
                <a:solidFill>
                  <a:srgbClr val="D97C54"/>
                </a:solidFill>
                <a:effectLst/>
                <a:uLnTx/>
                <a:uFillTx/>
                <a:latin typeface="Montserrat" pitchFamily="34" charset="0"/>
                <a:ea typeface="Montserrat" pitchFamily="34" charset="-122"/>
                <a:cs typeface="Montserrat" pitchFamily="34" charset="-120"/>
              </a:rPr>
              <a:t>YOUR FIRST CALL</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4297680" y="4224528"/>
            <a:ext cx="6949440" cy="68580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Your day-to-day contact. Processes your requests for funds, ad approvals, and amendment requests.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6"/>
          <p:cNvSpPr/>
          <p:nvPr/>
        </p:nvSpPr>
        <p:spPr>
          <a:xfrm>
            <a:off x="640080" y="5175504"/>
            <a:ext cx="91440" cy="749808"/>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932688" y="5175504"/>
            <a:ext cx="30175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Grants &amp; Contracts Specialist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932688" y="5468112"/>
            <a:ext cx="301752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20" normalizeH="0" baseline="0" noProof="0" dirty="0">
                <a:ln>
                  <a:noFill/>
                </a:ln>
                <a:solidFill>
                  <a:srgbClr val="939598"/>
                </a:solidFill>
                <a:effectLst/>
                <a:uLnTx/>
                <a:uFillTx/>
                <a:latin typeface="Montserrat" pitchFamily="34" charset="0"/>
                <a:ea typeface="Montserrat" pitchFamily="34" charset="-122"/>
                <a:cs typeface="Montserrat" pitchFamily="34" charset="-120"/>
              </a:rPr>
              <a:t>REVIEWS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4297680" y="5157216"/>
            <a:ext cx="6949440" cy="68580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Reviews your RFFs for compliance and processes ad approvals.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ITC Grant Oversight Structure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687068"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687068"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THE CORE IDEA</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You spend it first. Then you get paid back.</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877824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This is a post-performance grant. No money arrives up front, and pre-award costs are never allowed. Your organization needs enough cash on hand to float the work.</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697480"/>
            <a:ext cx="3200400" cy="1325880"/>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868680" y="2843784"/>
            <a:ext cx="4572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CF1ED"/>
                </a:solidFill>
                <a:effectLst/>
                <a:uLnTx/>
                <a:uFillTx/>
                <a:latin typeface="Playfair Display" pitchFamily="34" charset="0"/>
                <a:ea typeface="Playfair Display" pitchFamily="34" charset="-122"/>
                <a:cs typeface="Playfair Display" pitchFamily="34" charset="-120"/>
              </a:rPr>
              <a:t>1</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868680" y="3172968"/>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You pay</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868680" y="3483864"/>
            <a:ext cx="2743200" cy="45720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Your organization pays vendors and subcontractors for eligible expenses.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4041648" y="3227832"/>
            <a:ext cx="384048" cy="274320"/>
          </a:xfrm>
          <a:prstGeom prst="rightArrow">
            <a:avLst/>
          </a:prstGeom>
          <a:solidFill>
            <a:srgbClr val="93959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hape 9"/>
          <p:cNvSpPr/>
          <p:nvPr/>
        </p:nvSpPr>
        <p:spPr>
          <a:xfrm>
            <a:off x="4617720" y="2697480"/>
            <a:ext cx="3200400" cy="1325880"/>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 10"/>
          <p:cNvSpPr/>
          <p:nvPr/>
        </p:nvSpPr>
        <p:spPr>
          <a:xfrm>
            <a:off x="4846320" y="2843784"/>
            <a:ext cx="4572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CF1ED"/>
                </a:solidFill>
                <a:effectLst/>
                <a:uLnTx/>
                <a:uFillTx/>
                <a:latin typeface="Playfair Display" pitchFamily="34" charset="0"/>
                <a:ea typeface="Playfair Display" pitchFamily="34" charset="-122"/>
                <a:cs typeface="Playfair Display" pitchFamily="34" charset="-120"/>
              </a:rPr>
              <a:t>2</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4846320" y="3172968"/>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You document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4846320" y="3483864"/>
            <a:ext cx="2743200" cy="45720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You submit invoices, receipts, and proof of payment to Commerce.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p:cNvSpPr/>
          <p:nvPr/>
        </p:nvSpPr>
        <p:spPr>
          <a:xfrm>
            <a:off x="8019288" y="3227832"/>
            <a:ext cx="384048" cy="274320"/>
          </a:xfrm>
          <a:prstGeom prst="rightArrow">
            <a:avLst/>
          </a:prstGeom>
          <a:solidFill>
            <a:srgbClr val="93959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Shape 14"/>
          <p:cNvSpPr/>
          <p:nvPr/>
        </p:nvSpPr>
        <p:spPr>
          <a:xfrm>
            <a:off x="8595360" y="2697480"/>
            <a:ext cx="3200400" cy="1325880"/>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8823960" y="2843784"/>
            <a:ext cx="45720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CF1ED"/>
                </a:solidFill>
                <a:effectLst/>
                <a:uLnTx/>
                <a:uFillTx/>
                <a:latin typeface="Playfair Display" pitchFamily="34" charset="0"/>
                <a:ea typeface="Playfair Display" pitchFamily="34" charset="-122"/>
                <a:cs typeface="Playfair Display" pitchFamily="34" charset="-120"/>
              </a:rPr>
              <a:t>3</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8823960" y="3172968"/>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You're reimbursed</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8823960" y="3483864"/>
            <a:ext cx="2743200" cy="45720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Commerce pays you back for the eligible costs.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640080" y="4315968"/>
            <a:ext cx="10332720" cy="457200"/>
          </a:xfrm>
          <a:prstGeom prst="rect">
            <a:avLst/>
          </a:prstGeom>
          <a:noFill/>
          <a:ln/>
        </p:spPr>
        <p:txBody>
          <a:bodyPr wrap="square" lIns="0" tIns="0" rIns="0" bIns="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Nothing is reimbursed until the grant agreement is signed by both parties — and the appointed grant administrator has completed required training.</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Reimbursement and 1.3.1</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581912"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581912"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THE CALENDAR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One grant year, start to finish</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877824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The term runs August 1 through September 30 of the following year — fourteen months. An extension can add three more.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880360"/>
            <a:ext cx="8622792" cy="384048"/>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9262872" y="2880360"/>
            <a:ext cx="1892808" cy="384048"/>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868680" y="2880360"/>
            <a:ext cx="36576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40" normalizeH="0" baseline="0" noProof="0" dirty="0">
                <a:ln>
                  <a:noFill/>
                </a:ln>
                <a:solidFill>
                  <a:srgbClr val="FFFFFF"/>
                </a:solidFill>
                <a:effectLst/>
                <a:uLnTx/>
                <a:uFillTx/>
                <a:latin typeface="Montserrat" pitchFamily="34" charset="0"/>
                <a:ea typeface="Montserrat" pitchFamily="34" charset="-122"/>
                <a:cs typeface="Montserrat" pitchFamily="34" charset="-120"/>
              </a:rPr>
              <a:t>GRANT TERM</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9445752" y="2880360"/>
            <a:ext cx="1828800" cy="38404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40" normalizeH="0" baseline="0" noProof="0" dirty="0">
                <a:ln>
                  <a:noFill/>
                </a:ln>
                <a:solidFill>
                  <a:srgbClr val="325454"/>
                </a:solidFill>
                <a:effectLst/>
                <a:uLnTx/>
                <a:uFillTx/>
                <a:latin typeface="Montserrat" pitchFamily="34" charset="0"/>
                <a:ea typeface="Montserrat" pitchFamily="34" charset="-122"/>
                <a:cs typeface="Montserrat" pitchFamily="34" charset="-120"/>
              </a:rPr>
              <a:t>EXTENSION</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640080" y="3264408"/>
            <a:ext cx="0" cy="201168"/>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585216" y="3502152"/>
            <a:ext cx="2011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Aug 1</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585216" y="3776472"/>
            <a:ext cx="2011680" cy="868680"/>
          </a:xfrm>
          <a:prstGeom prst="rect">
            <a:avLst/>
          </a:prstGeom>
          <a:noFill/>
          <a:ln/>
        </p:spPr>
        <p:txBody>
          <a:bodyPr wrap="square" lIns="0" tIns="0" rIns="0" bIns="0"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Award and agreement signed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4320540" y="3264408"/>
            <a:ext cx="0" cy="201168"/>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4265676" y="3502152"/>
            <a:ext cx="20116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Quarterly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4265676" y="3776472"/>
            <a:ext cx="2011680" cy="868680"/>
          </a:xfrm>
          <a:prstGeom prst="rect">
            <a:avLst/>
          </a:prstGeom>
          <a:noFill/>
          <a:ln/>
        </p:spPr>
        <p:txBody>
          <a:bodyPr wrap="square" lIns="0" tIns="0" rIns="0" bIns="0" rtlCol="0" anchor="t"/>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Report and request funds as you go</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9262872" y="3264408"/>
            <a:ext cx="0" cy="201168"/>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6793992" y="3502152"/>
            <a:ext cx="2468880" cy="237744"/>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Sep 30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6793992" y="3776472"/>
            <a:ext cx="2468880" cy="868680"/>
          </a:xfrm>
          <a:prstGeom prst="rect">
            <a:avLst/>
          </a:prstGeom>
          <a:noFill/>
          <a:ln/>
        </p:spPr>
        <p:txBody>
          <a:bodyPr wrap="square" lIns="0" tIns="0" rIns="0" bIns="0" rtlCol="0" anchor="t"/>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Term ends. Final RFF and report due 30 days later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11155680" y="3264408"/>
            <a:ext cx="0" cy="201168"/>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9418320" y="3502152"/>
            <a:ext cx="1737360" cy="237744"/>
          </a:xfrm>
          <a:prstGeom prst="rect">
            <a:avLst/>
          </a:prstGeom>
          <a:noFill/>
          <a:ln/>
        </p:spPr>
        <p:txBody>
          <a:bodyPr wrap="square" lIns="0" tIns="0" rIns="0" bIns="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Dec 31</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9418320" y="3776472"/>
            <a:ext cx="1737360" cy="868680"/>
          </a:xfrm>
          <a:prstGeom prst="rect">
            <a:avLst/>
          </a:prstGeom>
          <a:noFill/>
          <a:ln/>
        </p:spPr>
        <p:txBody>
          <a:bodyPr wrap="square" lIns="0" tIns="0" rIns="0" bIns="0" rtlCol="0" anchor="t"/>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Only if extended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640080" y="5074920"/>
            <a:ext cx="10332720" cy="457200"/>
          </a:xfrm>
          <a:prstGeom prst="rect">
            <a:avLst/>
          </a:prstGeom>
          <a:noFill/>
          <a:ln/>
        </p:spPr>
        <p:txBody>
          <a:bodyPr wrap="square" lIns="0" tIns="0" rIns="0" bIns="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Only invoices dated between your award date and the end of the term are eligible. An invoice dated a week before the award is not reimbursable.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1.3 and 1.4.2</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371600"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37160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CASH MATCH</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Your share: 12.5%</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877824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Cash match is the portion of real project costs your organization contributes. It has to be actual money that changed hands.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606040"/>
            <a:ext cx="9201150" cy="685800"/>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9841230" y="2606040"/>
            <a:ext cx="1314450" cy="685800"/>
          </a:xfrm>
          <a:prstGeom prst="rect">
            <a:avLst/>
          </a:prstGeom>
          <a:solidFill>
            <a:srgbClr val="D97C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 name="Text 6"/>
          <p:cNvSpPr/>
          <p:nvPr/>
        </p:nvSpPr>
        <p:spPr>
          <a:xfrm>
            <a:off x="640080" y="3566160"/>
            <a:ext cx="493776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87.5%</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640080" y="4133088"/>
            <a:ext cx="493776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80" normalizeH="0" baseline="0" noProof="0" dirty="0">
                <a:ln>
                  <a:noFill/>
                </a:ln>
                <a:solidFill>
                  <a:srgbClr val="325454"/>
                </a:solidFill>
                <a:effectLst/>
                <a:uLnTx/>
                <a:uFillTx/>
                <a:latin typeface="Montserrat" pitchFamily="34" charset="0"/>
                <a:ea typeface="Montserrat" pitchFamily="34" charset="-122"/>
                <a:cs typeface="Montserrat" pitchFamily="34" charset="-120"/>
              </a:rPr>
              <a:t>REIMBURSED BY THE GRANT</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640080" y="4370832"/>
            <a:ext cx="4937760" cy="54864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Paid back to you after you spend and document it.</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6217920" y="3566160"/>
            <a:ext cx="493776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D97C54"/>
                </a:solidFill>
                <a:effectLst/>
                <a:uLnTx/>
                <a:uFillTx/>
                <a:latin typeface="Playfair Display" pitchFamily="34" charset="0"/>
                <a:ea typeface="Playfair Display" pitchFamily="34" charset="-122"/>
                <a:cs typeface="Playfair Display" pitchFamily="34" charset="-120"/>
              </a:rPr>
              <a:t>12.5%</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6217920" y="4133088"/>
            <a:ext cx="493776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80" normalizeH="0" baseline="0" noProof="0" dirty="0">
                <a:ln>
                  <a:noFill/>
                </a:ln>
                <a:solidFill>
                  <a:srgbClr val="325454"/>
                </a:solidFill>
                <a:effectLst/>
                <a:uLnTx/>
                <a:uFillTx/>
                <a:latin typeface="Montserrat" pitchFamily="34" charset="0"/>
                <a:ea typeface="Montserrat" pitchFamily="34" charset="-122"/>
                <a:cs typeface="Montserrat" pitchFamily="34" charset="-120"/>
              </a:rPr>
              <a:t>YOUR CASH MATCH</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6217920" y="4370832"/>
            <a:ext cx="4937760" cy="54864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The minimum. Report anything above it in your quarterly narrative.</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640080" y="5074920"/>
            <a:ext cx="10515600" cy="100584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960120" y="5221224"/>
            <a:ext cx="36576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ON A SINGLE $500 AD</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960120" y="5486400"/>
            <a:ext cx="310896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$500</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960120" y="5824728"/>
            <a:ext cx="310896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Total cost</a:t>
            </a:r>
            <a:endParaRPr kumimoji="0" lang="en-US" sz="10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8" name="Text 16"/>
          <p:cNvSpPr/>
          <p:nvPr/>
        </p:nvSpPr>
        <p:spPr>
          <a:xfrm>
            <a:off x="4343400" y="5486400"/>
            <a:ext cx="310896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$437.50</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4343400" y="5824728"/>
            <a:ext cx="310896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Grant reimburses</a:t>
            </a:r>
            <a:endParaRPr kumimoji="0" lang="en-US" sz="10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0" name="Text 18"/>
          <p:cNvSpPr/>
          <p:nvPr/>
        </p:nvSpPr>
        <p:spPr>
          <a:xfrm>
            <a:off x="7726680" y="5486400"/>
            <a:ext cx="310896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$62.50</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7726680" y="5824728"/>
            <a:ext cx="310896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You pay — claim as match</a:t>
            </a:r>
            <a:endParaRPr kumimoji="0" lang="en-US" sz="10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2" name="Text 20"/>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Matching Funds and 1.9</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371600"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37160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CASH MATCH</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What counts, and what doesn't</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One test settles most questions: if the cost would be reimbursable, it can be match.</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212848"/>
            <a:ext cx="5120640" cy="379476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914400" y="2450592"/>
            <a:ext cx="4572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COUNTS AS MATCH</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914400" y="2779776"/>
            <a:ext cx="4572000" cy="2971800"/>
          </a:xfrm>
          <a:prstGeom prst="rect">
            <a:avLst/>
          </a:prstGeom>
          <a:noFill/>
          <a:ln/>
        </p:spPr>
        <p:txBody>
          <a:bodyPr wrap="square" lIns="0" tIns="0" rIns="0" bIns="0" rtlCol="0" anchor="t"/>
          <a:lstStyle/>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Direct costs you pay yourself</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 co-op partner's share of a shared ad</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 partner's own ad carrying your call to action</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Staff time on project management (needs a signed Salary Cash Match Form)</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Memberships required to attend trade shows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Fam hosts beyond one per five visitors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6428232" y="2212848"/>
            <a:ext cx="5120640" cy="379476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6702552" y="2450592"/>
            <a:ext cx="4572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20" normalizeH="0" baseline="0" noProof="0" dirty="0">
                <a:ln>
                  <a:noFill/>
                </a:ln>
                <a:solidFill>
                  <a:srgbClr val="231F20"/>
                </a:solidFill>
                <a:effectLst/>
                <a:uLnTx/>
                <a:uFillTx/>
                <a:latin typeface="Montserrat" pitchFamily="34" charset="0"/>
                <a:ea typeface="Montserrat" pitchFamily="34" charset="-122"/>
                <a:cs typeface="Montserrat" pitchFamily="34" charset="-120"/>
              </a:rPr>
              <a:t>DOES NOT COUNT</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6702552" y="2779776"/>
            <a:ext cx="4572000" cy="2971800"/>
          </a:xfrm>
          <a:prstGeom prst="rect">
            <a:avLst/>
          </a:prstGeom>
          <a:noFill/>
          <a:ln/>
        </p:spPr>
        <p:txBody>
          <a:bodyPr wrap="square" lIns="0" tIns="0" rIns="0" bIns="0" rtlCol="0" anchor="t"/>
          <a:lstStyle/>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In-kind anything — donated equipment, time, office space, comped meals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Alcohol, in any context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Grant writing, applications, and award travel</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Leftover overhead apportionment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Grant-funded dollars counted twice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1.9.1</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79" y="438912"/>
            <a:ext cx="2379165"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78" y="438912"/>
            <a:ext cx="2379165"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MATCH DOCUMENTATION</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Proving you actually paid</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An invoice shows what you owed. Proof of payment shows the money left your account. You need both.</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340864"/>
            <a:ext cx="118872" cy="11887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960120" y="2286000"/>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Itemized invoice</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960120" y="2560320"/>
            <a:ext cx="4937760" cy="566928"/>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Details the charges. If it covers ad placement, include the ad copy.</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9" name="Shape 7"/>
          <p:cNvSpPr/>
          <p:nvPr/>
        </p:nvSpPr>
        <p:spPr>
          <a:xfrm>
            <a:off x="6263640" y="2340864"/>
            <a:ext cx="118872" cy="11887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6583680" y="2286000"/>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Itemized credit card receipt</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6583680" y="2560320"/>
            <a:ext cx="4937760" cy="566928"/>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Lists the items purchased and the amount you're claiming.</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2" name="Shape 10"/>
          <p:cNvSpPr/>
          <p:nvPr/>
        </p:nvSpPr>
        <p:spPr>
          <a:xfrm>
            <a:off x="640080" y="3419856"/>
            <a:ext cx="118872" cy="11887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960120" y="3364992"/>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Vendor statement, zero balance</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960120" y="3639312"/>
            <a:ext cx="4937760" cy="566928"/>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If it doesn't name the goods, attach the original invoice.</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5" name="Shape 13"/>
          <p:cNvSpPr/>
          <p:nvPr/>
        </p:nvSpPr>
        <p:spPr>
          <a:xfrm>
            <a:off x="6263640" y="3419856"/>
            <a:ext cx="118872" cy="11887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6583680" y="3364992"/>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Bank statement or canceled check</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6583680" y="3639312"/>
            <a:ext cx="4937760" cy="566928"/>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Straightforward verifiable proof.</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8" name="Shape 16"/>
          <p:cNvSpPr/>
          <p:nvPr/>
        </p:nvSpPr>
        <p:spPr>
          <a:xfrm>
            <a:off x="640080" y="4498848"/>
            <a:ext cx="118872" cy="11887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960120" y="4443984"/>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Signed Salary Cash Match Form</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960120" y="4718304"/>
            <a:ext cx="4937760" cy="566928"/>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For staff project-management time, with proof of payment.</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1" name="Shape 19"/>
          <p:cNvSpPr/>
          <p:nvPr/>
        </p:nvSpPr>
        <p:spPr>
          <a:xfrm>
            <a:off x="6263640" y="4498848"/>
            <a:ext cx="118872" cy="11887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6583680" y="4443984"/>
            <a:ext cx="4937760" cy="2560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Project Accounting Report</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6583680" y="4718304"/>
            <a:ext cx="4937760" cy="566928"/>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For any revenue-generating project — all income and expenses.</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4" name="Shape 22"/>
          <p:cNvSpPr/>
          <p:nvPr/>
        </p:nvSpPr>
        <p:spPr>
          <a:xfrm>
            <a:off x="640080" y="5532120"/>
            <a:ext cx="10515600" cy="0"/>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23"/>
          <p:cNvSpPr/>
          <p:nvPr/>
        </p:nvSpPr>
        <p:spPr>
          <a:xfrm>
            <a:off x="640080" y="5660136"/>
            <a:ext cx="10515600" cy="45720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Not accepted: accounting journal entries, including QuickBooks reports. They show what you recorded, not that money moved.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4"/>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1.6.1 and 1.9.2</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581912"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581912"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GETTING PAID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Submitting a Request for Funds [RFF]</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Submit at least quarterly. Your RFFs get an internal score for accuracy and completeness, and those scores help us build a monitoring plan based on risk assessment.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286000"/>
            <a:ext cx="5120640" cy="228600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914400" y="2523744"/>
            <a:ext cx="4572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SEND WITH EVERY RFF</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914400" y="2852928"/>
            <a:ext cx="4572000" cy="1463040"/>
          </a:xfrm>
          <a:prstGeom prst="rect">
            <a:avLst/>
          </a:prstGeom>
          <a:noFill/>
          <a:ln/>
        </p:spPr>
        <p:txBody>
          <a:bodyPr wrap="square" lIns="0" tIns="0" rIns="0" bIns="0" rtlCol="0" anchor="t"/>
          <a:lstStyle/>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RFF Excel Summary Sheet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Invoices and receipts, including proof vendors were paid</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Ad copy or the ad approval email for placement costs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 list of co-op partners and what each contributed</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6428232" y="2286000"/>
            <a:ext cx="5120640" cy="228600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6702552" y="2523744"/>
            <a:ext cx="4572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20" normalizeH="0" baseline="0" noProof="0" dirty="0">
                <a:ln>
                  <a:noFill/>
                </a:ln>
                <a:solidFill>
                  <a:srgbClr val="231F20"/>
                </a:solidFill>
                <a:effectLst/>
                <a:uLnTx/>
                <a:uFillTx/>
                <a:latin typeface="Montserrat" pitchFamily="34" charset="0"/>
                <a:ea typeface="Montserrat" pitchFamily="34" charset="-122"/>
                <a:cs typeface="Montserrat" pitchFamily="34" charset="-120"/>
              </a:rPr>
              <a:t>SPEEDS UP REVIEW</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6702552" y="2852928"/>
            <a:ext cx="4572000" cy="1463040"/>
          </a:xfrm>
          <a:prstGeom prst="rect">
            <a:avLst/>
          </a:prstGeom>
          <a:noFill/>
          <a:ln/>
        </p:spPr>
        <p:txBody>
          <a:bodyPr wrap="square" lIns="0" tIns="0" rIns="0" bIns="0" rtlCol="0" anchor="t"/>
          <a:lstStyle/>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Order your backups to match the summary sheet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Put invoice numbers on the spreadsheet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Link each expense to your approved scope of work</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Explain any amount less than the full invoice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640080" y="4846320"/>
            <a:ext cx="338328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325454"/>
                </a:solidFill>
                <a:effectLst/>
                <a:uLnTx/>
                <a:uFillTx/>
                <a:latin typeface="Playfair Display" pitchFamily="34" charset="0"/>
                <a:ea typeface="Playfair Display" pitchFamily="34" charset="-122"/>
                <a:cs typeface="Playfair Display" pitchFamily="34" charset="-120"/>
              </a:rPr>
              <a:t>30 days</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640080" y="5230368"/>
            <a:ext cx="3383280" cy="603504"/>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Review of a complete submission</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4" name="Text 12"/>
          <p:cNvSpPr/>
          <p:nvPr/>
        </p:nvSpPr>
        <p:spPr>
          <a:xfrm>
            <a:off x="4251960" y="4846320"/>
            <a:ext cx="338328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325454"/>
                </a:solidFill>
                <a:effectLst/>
                <a:uLnTx/>
                <a:uFillTx/>
                <a:latin typeface="Playfair Display" pitchFamily="34" charset="0"/>
                <a:ea typeface="Playfair Display" pitchFamily="34" charset="-122"/>
                <a:cs typeface="Playfair Display" pitchFamily="34" charset="-120"/>
              </a:rPr>
              <a:t>7 working days</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4251960" y="5230368"/>
            <a:ext cx="3383280" cy="603504"/>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How long an RFF sits pending before incomplete items are dropped</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6" name="Text 14"/>
          <p:cNvSpPr/>
          <p:nvPr/>
        </p:nvSpPr>
        <p:spPr>
          <a:xfrm>
            <a:off x="7863840" y="4846320"/>
            <a:ext cx="3383280" cy="32918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325454"/>
                </a:solidFill>
                <a:effectLst/>
                <a:uLnTx/>
                <a:uFillTx/>
                <a:latin typeface="Playfair Display" pitchFamily="34" charset="0"/>
                <a:ea typeface="Playfair Display" pitchFamily="34" charset="-122"/>
                <a:cs typeface="Playfair Display" pitchFamily="34" charset="-120"/>
              </a:rPr>
              <a:t>48 hours</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7863840" y="5230368"/>
            <a:ext cx="3383280" cy="603504"/>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Direct deposit after payment is authorized</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8" name="Text 16"/>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1.6 and 1.7</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266444"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266444"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DEADLINES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The reporting schedule</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Narrative reports open on the first of the month and close at end of business on the 15th. Late reports get flagged and reported to the Council.</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640080" y="2331720"/>
            <a:ext cx="27432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REPORT</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3566160" y="2331720"/>
            <a:ext cx="27432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PERIOD COVERED</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8503920" y="2331720"/>
            <a:ext cx="27432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DUE</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640080" y="2624328"/>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640080" y="2715768"/>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Quarter 1</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3566160" y="2715768"/>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Award date – December 31</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8503920" y="2715768"/>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January 15</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640080" y="3191256"/>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640080" y="3282696"/>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Quarter 2</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3566160" y="3282696"/>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January 1 – March 31</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8503920" y="3282696"/>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April 15</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640080" y="3758184"/>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640080" y="3849624"/>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Quarter 3</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3566160" y="3849624"/>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April 1 – June 30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8503920" y="3849624"/>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July 15</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p:cNvSpPr/>
          <p:nvPr/>
        </p:nvSpPr>
        <p:spPr>
          <a:xfrm>
            <a:off x="640080" y="4325112"/>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640080" y="4416552"/>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Quarter 4</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3566160" y="4416552"/>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July 1 – September 30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2"/>
          <p:cNvSpPr/>
          <p:nvPr/>
        </p:nvSpPr>
        <p:spPr>
          <a:xfrm>
            <a:off x="8503920" y="4416552"/>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October 30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3"/>
          <p:cNvSpPr/>
          <p:nvPr/>
        </p:nvSpPr>
        <p:spPr>
          <a:xfrm>
            <a:off x="640080" y="4892040"/>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p:nvPr/>
        </p:nvSpPr>
        <p:spPr>
          <a:xfrm>
            <a:off x="640080" y="4983480"/>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Quarter 5</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p:nvPr/>
        </p:nvSpPr>
        <p:spPr>
          <a:xfrm>
            <a:off x="3566160" y="4983480"/>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October 1 – December 31</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6"/>
          <p:cNvSpPr/>
          <p:nvPr/>
        </p:nvSpPr>
        <p:spPr>
          <a:xfrm>
            <a:off x="8503920" y="4983480"/>
            <a:ext cx="27432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January 30</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7"/>
          <p:cNvSpPr/>
          <p:nvPr/>
        </p:nvSpPr>
        <p:spPr>
          <a:xfrm>
            <a:off x="640080" y="5532120"/>
            <a:ext cx="10515600" cy="548640"/>
          </a:xfrm>
          <a:prstGeom prst="rect">
            <a:avLst/>
          </a:prstGeom>
          <a:noFill/>
          <a:ln/>
        </p:spPr>
        <p:txBody>
          <a:bodyPr wrap="square" lIns="0" tIns="0" rIns="0" bIns="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Quarter 4 is your final report if you don't request an extension. Quarter 5 only exists if you do. Final reports and the final RFF are both due 30 days after the term ends.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Text 28"/>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1.5.3</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792224"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792224"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MAKING CHANGES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When your plan changes mid-year</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Almost every change needs a scope of work amendment. Two narrow exceptions don't. Start at the top.</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240280"/>
            <a:ext cx="4754880" cy="658368"/>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868680" y="2240280"/>
            <a:ext cx="4297680" cy="658368"/>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Is it a new sponsorship, or 10% or more of your budget?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5394960" y="2569464"/>
            <a:ext cx="822960" cy="0"/>
          </a:xfrm>
          <a:prstGeom prst="line">
            <a:avLst/>
          </a:prstGeom>
          <a:noFill/>
          <a:ln w="15875">
            <a:solidFill>
              <a:srgbClr val="93959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7"/>
          <p:cNvSpPr/>
          <p:nvPr/>
        </p:nvSpPr>
        <p:spPr>
          <a:xfrm>
            <a:off x="5486400" y="2258568"/>
            <a:ext cx="64008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939598"/>
                </a:solidFill>
                <a:effectLst/>
                <a:uLnTx/>
                <a:uFillTx/>
                <a:latin typeface="Montserrat" pitchFamily="34" charset="0"/>
                <a:ea typeface="Montserrat" pitchFamily="34" charset="-122"/>
                <a:cs typeface="Montserrat" pitchFamily="34" charset="-120"/>
              </a:rPr>
              <a:t>YES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6217920" y="2194560"/>
            <a:ext cx="5330952" cy="749808"/>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6446520" y="2286000"/>
            <a:ext cx="48463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Full Council approval required</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6446520" y="2569464"/>
            <a:ext cx="48463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Submit a SOW/Budget Change Request Form to the Program Manager.</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3" name="Shape 11"/>
          <p:cNvSpPr/>
          <p:nvPr/>
        </p:nvSpPr>
        <p:spPr>
          <a:xfrm>
            <a:off x="3017520" y="2898648"/>
            <a:ext cx="0" cy="502920"/>
          </a:xfrm>
          <a:prstGeom prst="line">
            <a:avLst/>
          </a:prstGeom>
          <a:noFill/>
          <a:ln w="15875">
            <a:solidFill>
              <a:srgbClr val="93959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3127248" y="2990088"/>
            <a:ext cx="64008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939598"/>
                </a:solidFill>
                <a:effectLst/>
                <a:uLnTx/>
                <a:uFillTx/>
                <a:latin typeface="Montserrat" pitchFamily="34" charset="0"/>
                <a:ea typeface="Montserrat" pitchFamily="34" charset="-122"/>
                <a:cs typeface="Montserrat" pitchFamily="34" charset="-120"/>
              </a:rPr>
              <a:t>NO</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p:cNvSpPr/>
          <p:nvPr/>
        </p:nvSpPr>
        <p:spPr>
          <a:xfrm>
            <a:off x="640080" y="3401568"/>
            <a:ext cx="4754880" cy="822960"/>
          </a:xfrm>
          <a:prstGeom prst="rect">
            <a:avLst/>
          </a:prstGeom>
          <a:solidFill>
            <a:srgbClr val="407F8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868680" y="3401568"/>
            <a:ext cx="4297680" cy="822960"/>
          </a:xfrm>
          <a:prstGeom prst="rect">
            <a:avLst/>
          </a:prstGeom>
          <a:noFill/>
          <a:ln/>
        </p:spPr>
        <p:txBody>
          <a:bodyPr wrap="square" lIns="0" tIns="0" rIns="0" bIns="0" rtlCol="0" anchor="ct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Is it under 10%, moving admin to marketing — or moving marketing funds between marketing sub-categories?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5394960" y="3813048"/>
            <a:ext cx="822960" cy="0"/>
          </a:xfrm>
          <a:prstGeom prst="line">
            <a:avLst/>
          </a:prstGeom>
          <a:noFill/>
          <a:ln w="15875">
            <a:solidFill>
              <a:srgbClr val="93959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5486400" y="3502152"/>
            <a:ext cx="64008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939598"/>
                </a:solidFill>
                <a:effectLst/>
                <a:uLnTx/>
                <a:uFillTx/>
                <a:latin typeface="Montserrat" pitchFamily="34" charset="0"/>
                <a:ea typeface="Montserrat" pitchFamily="34" charset="-122"/>
                <a:cs typeface="Montserrat" pitchFamily="34" charset="-120"/>
              </a:rPr>
              <a:t>YES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6217920" y="3355848"/>
            <a:ext cx="5330952" cy="91440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6446520" y="3474720"/>
            <a:ext cx="48463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No amendment needed — but still tell them</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6446520" y="3767328"/>
            <a:ext cx="4846320" cy="438912"/>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Email the Program Manager, and describe the change in your next quarterly report.</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2" name="Shape 20"/>
          <p:cNvSpPr/>
          <p:nvPr/>
        </p:nvSpPr>
        <p:spPr>
          <a:xfrm>
            <a:off x="3017520" y="4224528"/>
            <a:ext cx="0" cy="457200"/>
          </a:xfrm>
          <a:prstGeom prst="line">
            <a:avLst/>
          </a:prstGeom>
          <a:noFill/>
          <a:ln w="15875">
            <a:solidFill>
              <a:srgbClr val="939598"/>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Text 21"/>
          <p:cNvSpPr/>
          <p:nvPr/>
        </p:nvSpPr>
        <p:spPr>
          <a:xfrm>
            <a:off x="3127248" y="4297680"/>
            <a:ext cx="64008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939598"/>
                </a:solidFill>
                <a:effectLst/>
                <a:uLnTx/>
                <a:uFillTx/>
                <a:latin typeface="Montserrat" pitchFamily="34" charset="0"/>
                <a:ea typeface="Montserrat" pitchFamily="34" charset="-122"/>
                <a:cs typeface="Montserrat" pitchFamily="34" charset="-120"/>
              </a:rPr>
              <a:t>NO</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Shape 22"/>
          <p:cNvSpPr/>
          <p:nvPr/>
        </p:nvSpPr>
        <p:spPr>
          <a:xfrm>
            <a:off x="640080" y="4709160"/>
            <a:ext cx="4754880" cy="658368"/>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5" name="Text 23"/>
          <p:cNvSpPr/>
          <p:nvPr/>
        </p:nvSpPr>
        <p:spPr>
          <a:xfrm>
            <a:off x="868680" y="4709160"/>
            <a:ext cx="4297680" cy="658368"/>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Regional Council member and Grant Administrator review</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Text 24"/>
          <p:cNvSpPr/>
          <p:nvPr/>
        </p:nvSpPr>
        <p:spPr>
          <a:xfrm>
            <a:off x="640080" y="5623560"/>
            <a:ext cx="10515600" cy="457200"/>
          </a:xfrm>
          <a:prstGeom prst="rect">
            <a:avLst/>
          </a:prstGeom>
          <a:noFill/>
          <a:ln/>
        </p:spPr>
        <p:txBody>
          <a:bodyPr wrap="square" lIns="0" tIns="0" rIns="0" bIns="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Market research changes always need full Council approval, no matter the amount. Approvals must be in writing, signed by both parties.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1.4.1 and 10.3</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687068"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687068"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BUYING THINGS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Three procurement thresholds</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The dollar amount decides how you buy. Cumulative annual value counts — including every renewal option — so add it all up before you pick a lane.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395728"/>
            <a:ext cx="3429000" cy="274320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896112" y="2651760"/>
            <a:ext cx="2916936"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$5,000 or less</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896112" y="3017520"/>
            <a:ext cx="291693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YOUR OWN PROCESS</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896112" y="3355848"/>
            <a:ext cx="2916936" cy="155448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Buy as you see fit, using your internal process and best value. Keep a record of how you procured it.</a:t>
            </a:r>
            <a:endParaRPr kumimoji="0" lang="en-US" sz="11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0" name="Shape 8"/>
          <p:cNvSpPr/>
          <p:nvPr/>
        </p:nvSpPr>
        <p:spPr>
          <a:xfrm>
            <a:off x="4325112" y="2395728"/>
            <a:ext cx="3429000" cy="2743200"/>
          </a:xfrm>
          <a:prstGeom prst="rect">
            <a:avLst/>
          </a:prstGeom>
          <a:solidFill>
            <a:srgbClr val="407F82"/>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4581144" y="2651760"/>
            <a:ext cx="2916936"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Playfair Display" pitchFamily="34" charset="0"/>
                <a:ea typeface="Playfair Display" pitchFamily="34" charset="-122"/>
                <a:cs typeface="Playfair Display" pitchFamily="34" charset="-120"/>
              </a:rPr>
              <a:t>$5,001 – $25,000</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4581144" y="3017520"/>
            <a:ext cx="291693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20" normalizeH="0" baseline="0" noProof="0" dirty="0">
                <a:ln>
                  <a:noFill/>
                </a:ln>
                <a:solidFill>
                  <a:srgbClr val="FFFFFF"/>
                </a:solidFill>
                <a:effectLst/>
                <a:uLnTx/>
                <a:uFillTx/>
                <a:latin typeface="Montserrat" pitchFamily="34" charset="0"/>
                <a:ea typeface="Montserrat" pitchFamily="34" charset="-122"/>
                <a:cs typeface="Montserrat" pitchFamily="34" charset="-120"/>
              </a:rPr>
              <a:t>REQUEST FOR QUOTES</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4581144" y="3355848"/>
            <a:ext cx="2916936" cy="155448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Informal. Get quotes from at least 3 qualified vendors with a significant Idaho presence. Written, verbal, or published web pricing all count — document how you got each one.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8010144" y="2395728"/>
            <a:ext cx="3429000" cy="2743200"/>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8266176" y="2651760"/>
            <a:ext cx="2916936"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Playfair Display" pitchFamily="34" charset="0"/>
                <a:ea typeface="Playfair Display" pitchFamily="34" charset="-122"/>
                <a:cs typeface="Playfair Display" pitchFamily="34" charset="-120"/>
              </a:rPr>
              <a:t>$25,001 and up</a:t>
            </a:r>
            <a:endPar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8266176" y="3017520"/>
            <a:ext cx="291693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20" normalizeH="0" baseline="0" noProof="0" dirty="0">
                <a:ln>
                  <a:noFill/>
                </a:ln>
                <a:solidFill>
                  <a:srgbClr val="FFFFFF"/>
                </a:solidFill>
                <a:effectLst/>
                <a:uLnTx/>
                <a:uFillTx/>
                <a:latin typeface="Montserrat" pitchFamily="34" charset="0"/>
                <a:ea typeface="Montserrat" pitchFamily="34" charset="-122"/>
                <a:cs typeface="Montserrat" pitchFamily="34" charset="-120"/>
              </a:rPr>
              <a:t>REQUEST FOR PROPOSALS</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8266176" y="3355848"/>
            <a:ext cx="2916936" cy="155448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Formal. Publish and notice the RFP, take written responses, and have at least 3 qualified evaluators score them.</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640080" y="5349240"/>
            <a:ext cx="10515600" cy="457200"/>
          </a:xfrm>
          <a:prstGeom prst="rect">
            <a:avLst/>
          </a:prstGeom>
          <a:noFill/>
          <a:ln/>
        </p:spPr>
        <p:txBody>
          <a:bodyPr wrap="square" lIns="0" tIns="0" rIns="0" bIns="0" rtlCol="0" anchor="ct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Services bought through an RFQ or RFP must be re-bid at least every 5 years. Spot audits happen quarterly.</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1.11</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792224"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792224"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YOUR OWN COSTS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Administration and overhead</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You can budget 10% of the award, up to $150,000, to cover the cost of running the grant.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212848"/>
            <a:ext cx="5120640" cy="320040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914400" y="2450592"/>
            <a:ext cx="4572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IS AN ADMINISTRATIVE EXPENSE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914400" y="2779776"/>
            <a:ext cx="4572000" cy="2377440"/>
          </a:xfrm>
          <a:prstGeom prst="rect">
            <a:avLst/>
          </a:prstGeom>
          <a:noFill/>
          <a:ln/>
        </p:spPr>
        <p:txBody>
          <a:bodyPr wrap="square" lIns="0" tIns="0" rIns="0" bIns="0" rtlCol="0" anchor="t"/>
          <a:lstStyle/>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Writing and submitting quarterly reports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Tracking, paying, and allocating grant costs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Invoicing partners for co-op advertising</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Submitting ad approvals and sorting out issues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Taking part in audits and grant meetings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6428232" y="2212848"/>
            <a:ext cx="5120640" cy="320040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6702552" y="2450592"/>
            <a:ext cx="4572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20" normalizeH="0" baseline="0" noProof="0" dirty="0">
                <a:ln>
                  <a:noFill/>
                </a:ln>
                <a:solidFill>
                  <a:srgbClr val="231F20"/>
                </a:solidFill>
                <a:effectLst/>
                <a:uLnTx/>
                <a:uFillTx/>
                <a:latin typeface="Montserrat" pitchFamily="34" charset="0"/>
                <a:ea typeface="Montserrat" pitchFamily="34" charset="-122"/>
                <a:cs typeface="Montserrat" pitchFamily="34" charset="-120"/>
              </a:rPr>
              <a:t>IS NOT</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6702552" y="2779776"/>
            <a:ext cx="4572000" cy="2377440"/>
          </a:xfrm>
          <a:prstGeom prst="rect">
            <a:avLst/>
          </a:prstGeom>
          <a:noFill/>
          <a:ln/>
        </p:spPr>
        <p:txBody>
          <a:bodyPr wrap="square" lIns="0" tIns="0" rIns="0" bIns="0" rtlCol="0" anchor="t"/>
          <a:lstStyle/>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Administrator wages above the 10% awarded</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Marketing, project management, or fulfillment wages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Grant writing, including the time spent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Travel for grant presentations or awards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Overhead not reasonably needed to operate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640080" y="5577840"/>
            <a:ext cx="10515600" cy="566928"/>
          </a:xfrm>
          <a:prstGeom prst="rect">
            <a:avLst/>
          </a:prstGeom>
          <a:noFill/>
          <a:ln/>
        </p:spPr>
        <p:txBody>
          <a:bodyPr wrap="square" lIns="0" tIns="0" rIns="0" bIns="0" rtlCol="0" anchor="ctr"/>
          <a:lstStyle/>
          <a:p>
            <a:pPr marL="0" marR="0" lvl="0" indent="0" algn="l" defTabSz="914400" rtl="0" eaLnBrk="1" fontAlgn="auto" latinLnBrk="0" hangingPunct="1">
              <a:lnSpc>
                <a:spcPct val="128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Tourism-marketing costs that aren't reimbursed can often become cash match instead. Overhead you never submit for reimbursement can be claimed as match at your apportioned rate — but the leftover percentage of an approved rate cannot.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1.8</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2212848"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2212848"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CREDIT THE PROGRAM</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The rule that costs people money</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Every funded project must credit the grant and follow the intent of the grant program. Get it wrong and reimbursement is denied, not reduced, denied.</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286000"/>
            <a:ext cx="5120640" cy="100584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896112" y="2432304"/>
            <a:ext cx="46177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The ITC Grant logo</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896112" y="2743200"/>
            <a:ext cx="4617720" cy="45720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Following the logo guidelines and color palette. Use it only on items the grant paid for.</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9" name="Shape 7"/>
          <p:cNvSpPr/>
          <p:nvPr/>
        </p:nvSpPr>
        <p:spPr>
          <a:xfrm>
            <a:off x="6263640" y="2286000"/>
            <a:ext cx="5120640" cy="100584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6519672" y="2432304"/>
            <a:ext cx="46177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Written credit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6519672" y="2743200"/>
            <a:ext cx="4617720" cy="45720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“Paid for in part by a grant from Idaho Tourism.”</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2" name="Shape 10"/>
          <p:cNvSpPr/>
          <p:nvPr/>
        </p:nvSpPr>
        <p:spPr>
          <a:xfrm>
            <a:off x="640080" y="3520440"/>
            <a:ext cx="5120640" cy="100584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896112" y="3666744"/>
            <a:ext cx="46177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#VisitIdaho</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896112" y="3977640"/>
            <a:ext cx="4617720" cy="45720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As a clickable hyperlink, when a logo won't fit.</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5" name="Shape 13"/>
          <p:cNvSpPr/>
          <p:nvPr/>
        </p:nvSpPr>
        <p:spPr>
          <a:xfrm>
            <a:off x="6263640" y="3520440"/>
            <a:ext cx="5120640" cy="100584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6519672" y="3666744"/>
            <a:ext cx="46177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Audio credit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6519672" y="3977640"/>
            <a:ext cx="4617720" cy="45720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“Visit Scenic Idaho” at or near the end of the spot.</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8" name="Shape 16"/>
          <p:cNvSpPr/>
          <p:nvPr/>
        </p:nvSpPr>
        <p:spPr>
          <a:xfrm>
            <a:off x="640080" y="4956048"/>
            <a:ext cx="10515600" cy="1051560"/>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960120" y="5102352"/>
            <a:ext cx="100584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Get ads preapproved.</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960120" y="5413248"/>
            <a:ext cx="10058400" cy="502920"/>
          </a:xfrm>
          <a:prstGeom prst="rect">
            <a:avLst/>
          </a:prstGeom>
          <a:noFill/>
          <a:ln/>
        </p:spPr>
        <p:txBody>
          <a:bodyPr wrap="square" lIns="0" tIns="0" rIns="0" bIns="0" rtlCol="0" anchor="ctr"/>
          <a:lstStyle/>
          <a:p>
            <a:pPr marL="0" marR="0" lvl="0" indent="0" algn="l" defTabSz="914400" rtl="0" eaLnBrk="1" fontAlgn="auto" latinLnBrk="0" hangingPunct="1">
              <a:lnSpc>
                <a:spcPct val="122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Submit through the Ad Approval Form in the Grants Portal — you, not your designer or agency. Keep the approval email and send it with the RFF for that placement. An ad with no logo will not be reimbursed at all.</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ITC Logo Requirements and 2.1</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792224"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792224"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ACCOUNTABILITY</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Audits and Good Standing</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Good Standing means you met your obligations without repeated correction, discipline, audit findings, or suspension. It is evaluated at closeout, and it affects your next award.</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640080" y="2514600"/>
            <a:ext cx="320040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$100,000</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640080" y="3081528"/>
            <a:ext cx="3200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80" normalizeH="0" baseline="0" noProof="0" dirty="0">
                <a:ln>
                  <a:noFill/>
                </a:ln>
                <a:solidFill>
                  <a:srgbClr val="325454"/>
                </a:solidFill>
                <a:effectLst/>
                <a:uLnTx/>
                <a:uFillTx/>
                <a:latin typeface="Montserrat" pitchFamily="34" charset="0"/>
                <a:ea typeface="Montserrat" pitchFamily="34" charset="-122"/>
                <a:cs typeface="Montserrat" pitchFamily="34" charset="-120"/>
              </a:rPr>
              <a:t>AUDIT REQUIRED AT CLOSEOUT</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640080" y="3319272"/>
            <a:ext cx="3200400" cy="54864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Any award at or above this amount.</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9" name="Text 7"/>
          <p:cNvSpPr/>
          <p:nvPr/>
        </p:nvSpPr>
        <p:spPr>
          <a:xfrm>
            <a:off x="4343400" y="2514600"/>
            <a:ext cx="320040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~20%</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4343400" y="3081528"/>
            <a:ext cx="3200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80" normalizeH="0" baseline="0" noProof="0" dirty="0">
                <a:ln>
                  <a:noFill/>
                </a:ln>
                <a:solidFill>
                  <a:srgbClr val="325454"/>
                </a:solidFill>
                <a:effectLst/>
                <a:uLnTx/>
                <a:uFillTx/>
                <a:latin typeface="Montserrat" pitchFamily="34" charset="0"/>
                <a:ea typeface="Montserrat" pitchFamily="34" charset="-122"/>
                <a:cs typeface="Montserrat" pitchFamily="34" charset="-120"/>
              </a:rPr>
              <a:t>RANDOMLY SELECTED</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4343400" y="3319272"/>
            <a:ext cx="3200400" cy="54864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Of grantees with awards under $100,000.</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2" name="Text 10"/>
          <p:cNvSpPr/>
          <p:nvPr/>
        </p:nvSpPr>
        <p:spPr>
          <a:xfrm>
            <a:off x="8046720" y="2514600"/>
            <a:ext cx="3200400" cy="56692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D97C54"/>
                </a:solidFill>
                <a:effectLst/>
                <a:uLnTx/>
                <a:uFillTx/>
                <a:latin typeface="Playfair Display" pitchFamily="34" charset="0"/>
                <a:ea typeface="Playfair Display" pitchFamily="34" charset="-122"/>
                <a:cs typeface="Playfair Display" pitchFamily="34" charset="-120"/>
              </a:rPr>
              <a:t>3</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8046720" y="3081528"/>
            <a:ext cx="3200400" cy="21945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80" normalizeH="0" baseline="0" noProof="0" dirty="0">
                <a:ln>
                  <a:noFill/>
                </a:ln>
                <a:solidFill>
                  <a:srgbClr val="325454"/>
                </a:solidFill>
                <a:effectLst/>
                <a:uLnTx/>
                <a:uFillTx/>
                <a:latin typeface="Montserrat" pitchFamily="34" charset="0"/>
                <a:ea typeface="Montserrat" pitchFamily="34" charset="-122"/>
                <a:cs typeface="Montserrat" pitchFamily="34" charset="-120"/>
              </a:rPr>
              <a:t>CONCURRENT GRANTS POSSIBLE</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8046720" y="3319272"/>
            <a:ext cx="3200400" cy="548640"/>
          </a:xfrm>
          <a:prstGeom prst="rect">
            <a:avLst/>
          </a:prstGeom>
          <a:noFill/>
          <a:ln/>
        </p:spPr>
        <p:txBody>
          <a:bodyPr wrap="square" lIns="0" tIns="0" rIns="0" bIns="0" rtlCol="0" anchor="ct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Trouble on one affects all of them.</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5" name="Shape 13"/>
          <p:cNvSpPr/>
          <p:nvPr/>
        </p:nvSpPr>
        <p:spPr>
          <a:xfrm>
            <a:off x="640080" y="4251960"/>
            <a:ext cx="10515600" cy="169164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960120" y="4434840"/>
            <a:ext cx="54864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BEFORE A GRANT CAN CLOSE</a:t>
            </a:r>
            <a:endParaRPr kumimoji="0" lang="en-US" sz="9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5"/>
          <p:cNvSpPr/>
          <p:nvPr/>
        </p:nvSpPr>
        <p:spPr>
          <a:xfrm>
            <a:off x="960120" y="4818888"/>
            <a:ext cx="100584" cy="100584"/>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1216152" y="4754880"/>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Final Request for Funds, with the match obligation met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6080760" y="4818888"/>
            <a:ext cx="100584" cy="100584"/>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Text 18"/>
          <p:cNvSpPr/>
          <p:nvPr/>
        </p:nvSpPr>
        <p:spPr>
          <a:xfrm>
            <a:off x="6336792" y="4754880"/>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Final narrative report, 30 days after the term ends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9"/>
          <p:cNvSpPr/>
          <p:nvPr/>
        </p:nvSpPr>
        <p:spPr>
          <a:xfrm>
            <a:off x="960120" y="5202936"/>
            <a:ext cx="100584" cy="100584"/>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1216152" y="5138928"/>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Capital Outlay Inventory Form, if you bought equipment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Shape 21"/>
          <p:cNvSpPr/>
          <p:nvPr/>
        </p:nvSpPr>
        <p:spPr>
          <a:xfrm>
            <a:off x="6080760" y="5202936"/>
            <a:ext cx="100584" cy="100584"/>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Text 22"/>
          <p:cNvSpPr/>
          <p:nvPr/>
        </p:nvSpPr>
        <p:spPr>
          <a:xfrm>
            <a:off x="6336792" y="5138928"/>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Every amendment signed and received</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23"/>
          <p:cNvSpPr/>
          <p:nvPr/>
        </p:nvSpPr>
        <p:spPr>
          <a:xfrm>
            <a:off x="960120" y="5586984"/>
            <a:ext cx="100584" cy="100584"/>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p:nvPr/>
        </p:nvSpPr>
        <p:spPr>
          <a:xfrm>
            <a:off x="1216152" y="5522976"/>
            <a:ext cx="475488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Audit report and monitoring responses, if applicable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1.3.2, 1.3.3 and 1.12</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2107692"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2107692"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LEARN FROM OTHERS</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What actually delays payment</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None of these are complicated. All of them are common.</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286000"/>
            <a:ext cx="3429000" cy="141732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896112" y="2505456"/>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Treating in-kind as match</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896112" y="3035808"/>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Donated space and volunteer hours are valuable, but they are not cash match.</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9" name="Shape 7"/>
          <p:cNvSpPr/>
          <p:nvPr/>
        </p:nvSpPr>
        <p:spPr>
          <a:xfrm>
            <a:off x="4325112" y="2286000"/>
            <a:ext cx="3429000" cy="141732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4581144" y="2505456"/>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Running an ad without approval</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4581144" y="3035808"/>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No logo and not following the ad requirements means no reimbursement.</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2" name="Shape 10"/>
          <p:cNvSpPr/>
          <p:nvPr/>
        </p:nvSpPr>
        <p:spPr>
          <a:xfrm>
            <a:off x="8010144" y="2286000"/>
            <a:ext cx="3429000" cy="141732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 11"/>
          <p:cNvSpPr/>
          <p:nvPr/>
        </p:nvSpPr>
        <p:spPr>
          <a:xfrm>
            <a:off x="8266176" y="2505456"/>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Submitting a QuickBooks report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8266176" y="3035808"/>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It records the expense. It doesn't prove you paid it.</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5" name="Shape 13"/>
          <p:cNvSpPr/>
          <p:nvPr/>
        </p:nvSpPr>
        <p:spPr>
          <a:xfrm>
            <a:off x="640080" y="3977640"/>
            <a:ext cx="3429000" cy="141732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6" name="Text 14"/>
          <p:cNvSpPr/>
          <p:nvPr/>
        </p:nvSpPr>
        <p:spPr>
          <a:xfrm>
            <a:off x="896112" y="4197096"/>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Paying a deposit or retainer</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896112" y="4727448"/>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Prepaid services aren't reimbursable unless the finished product exists or proof of a discount for pre-payment exists.</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8" name="Shape 16"/>
          <p:cNvSpPr/>
          <p:nvPr/>
        </p:nvSpPr>
        <p:spPr>
          <a:xfrm>
            <a:off x="4325112" y="3977640"/>
            <a:ext cx="3429000" cy="141732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4581144" y="4197096"/>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Missing the 15th</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4581144" y="4727448"/>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Reports open on the 1st and close end of business on the 15th.</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1" name="Shape 19"/>
          <p:cNvSpPr/>
          <p:nvPr/>
        </p:nvSpPr>
        <p:spPr>
          <a:xfrm>
            <a:off x="8010144" y="3977640"/>
            <a:ext cx="3429000" cy="1417320"/>
          </a:xfrm>
          <a:prstGeom prst="rect">
            <a:avLst/>
          </a:prstGeom>
          <a:solidFill>
            <a:srgbClr val="F7F7F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8266176" y="4197096"/>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Spending before the signature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8266176" y="4727448"/>
            <a:ext cx="292608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Pre-award costs are never permitted.</a:t>
            </a:r>
            <a:endParaRPr kumimoji="0" lang="en-US" sz="10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4" name="Text 22"/>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1.6.1, 1.6.2, 2.1 and 1.9</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897380"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89738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GETTING STARTED</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Your first thirty days</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05840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In order. Don't skip the training — funds won't move until it's done.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640080" y="2286000"/>
            <a:ext cx="5486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07F82"/>
                </a:solidFill>
                <a:effectLst/>
                <a:uLnTx/>
                <a:uFillTx/>
                <a:latin typeface="Playfair Display" pitchFamily="34" charset="0"/>
                <a:ea typeface="Playfair Display" pitchFamily="34" charset="-122"/>
                <a:cs typeface="Playfair Display" pitchFamily="34" charset="-120"/>
              </a:rPr>
              <a:t>01</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1325880" y="2286000"/>
            <a:ext cx="42062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Complete administrative training</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5760720" y="2267712"/>
            <a:ext cx="57607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Required before any grant funds are released.</a:t>
            </a:r>
            <a:endParaRPr kumimoji="0" lang="en-US" sz="11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9" name="Shape 7"/>
          <p:cNvSpPr/>
          <p:nvPr/>
        </p:nvSpPr>
        <p:spPr>
          <a:xfrm>
            <a:off x="640080" y="2688336"/>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 8"/>
          <p:cNvSpPr/>
          <p:nvPr/>
        </p:nvSpPr>
        <p:spPr>
          <a:xfrm>
            <a:off x="640080" y="2889504"/>
            <a:ext cx="5486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07F82"/>
                </a:solidFill>
                <a:effectLst/>
                <a:uLnTx/>
                <a:uFillTx/>
                <a:latin typeface="Playfair Display" pitchFamily="34" charset="0"/>
                <a:ea typeface="Playfair Display" pitchFamily="34" charset="-122"/>
                <a:cs typeface="Playfair Display" pitchFamily="34" charset="-120"/>
              </a:rPr>
              <a:t>02</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1325880" y="2889504"/>
            <a:ext cx="42062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Read your agreement and approved budget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5760720" y="2871216"/>
            <a:ext cx="57607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Your scope of work is the rulebook for what's eligible.</a:t>
            </a:r>
            <a:endParaRPr kumimoji="0" lang="en-US" sz="11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3" name="Shape 11"/>
          <p:cNvSpPr/>
          <p:nvPr/>
        </p:nvSpPr>
        <p:spPr>
          <a:xfrm>
            <a:off x="640080" y="3291840"/>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 12"/>
          <p:cNvSpPr/>
          <p:nvPr/>
        </p:nvSpPr>
        <p:spPr>
          <a:xfrm>
            <a:off x="640080" y="3493008"/>
            <a:ext cx="5486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07F82"/>
                </a:solidFill>
                <a:effectLst/>
                <a:uLnTx/>
                <a:uFillTx/>
                <a:latin typeface="Playfair Display" pitchFamily="34" charset="0"/>
                <a:ea typeface="Playfair Display" pitchFamily="34" charset="-122"/>
                <a:cs typeface="Playfair Display" pitchFamily="34" charset="-120"/>
              </a:rPr>
              <a:t>03</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1325880" y="3493008"/>
            <a:ext cx="42062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Set up a separate file per grant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5760720" y="3474720"/>
            <a:ext cx="57607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You may be running up to three at once.</a:t>
            </a:r>
            <a:endParaRPr kumimoji="0" lang="en-US" sz="11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17" name="Shape 15"/>
          <p:cNvSpPr/>
          <p:nvPr/>
        </p:nvSpPr>
        <p:spPr>
          <a:xfrm>
            <a:off x="640080" y="3895344"/>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Text 16"/>
          <p:cNvSpPr/>
          <p:nvPr/>
        </p:nvSpPr>
        <p:spPr>
          <a:xfrm>
            <a:off x="640080" y="4096512"/>
            <a:ext cx="5486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07F82"/>
                </a:solidFill>
                <a:effectLst/>
                <a:uLnTx/>
                <a:uFillTx/>
                <a:latin typeface="Playfair Display" pitchFamily="34" charset="0"/>
                <a:ea typeface="Playfair Display" pitchFamily="34" charset="-122"/>
                <a:cs typeface="Playfair Display" pitchFamily="34" charset="-120"/>
              </a:rPr>
              <a:t>04</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1325880" y="4096512"/>
            <a:ext cx="42062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Meet your Program Manager</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Text 18"/>
          <p:cNvSpPr/>
          <p:nvPr/>
        </p:nvSpPr>
        <p:spPr>
          <a:xfrm>
            <a:off x="5760720" y="4078224"/>
            <a:ext cx="57607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Introduce yourself before you need something.</a:t>
            </a:r>
            <a:endParaRPr kumimoji="0" lang="en-US" sz="11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1" name="Shape 19"/>
          <p:cNvSpPr/>
          <p:nvPr/>
        </p:nvSpPr>
        <p:spPr>
          <a:xfrm>
            <a:off x="640080" y="4498848"/>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Text 20"/>
          <p:cNvSpPr/>
          <p:nvPr/>
        </p:nvSpPr>
        <p:spPr>
          <a:xfrm>
            <a:off x="640080" y="4700016"/>
            <a:ext cx="5486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07F82"/>
                </a:solidFill>
                <a:effectLst/>
                <a:uLnTx/>
                <a:uFillTx/>
                <a:latin typeface="Playfair Display" pitchFamily="34" charset="0"/>
                <a:ea typeface="Playfair Display" pitchFamily="34" charset="-122"/>
                <a:cs typeface="Playfair Display" pitchFamily="34" charset="-120"/>
              </a:rPr>
              <a:t>05</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21"/>
          <p:cNvSpPr/>
          <p:nvPr/>
        </p:nvSpPr>
        <p:spPr>
          <a:xfrm>
            <a:off x="1325880" y="4700016"/>
            <a:ext cx="42062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Build a documentation habit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22"/>
          <p:cNvSpPr/>
          <p:nvPr/>
        </p:nvSpPr>
        <p:spPr>
          <a:xfrm>
            <a:off x="5760720" y="4681728"/>
            <a:ext cx="57607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Invoice, receipt, and proof of payment for every single cost.</a:t>
            </a:r>
            <a:endParaRPr kumimoji="0" lang="en-US" sz="11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5" name="Shape 23"/>
          <p:cNvSpPr/>
          <p:nvPr/>
        </p:nvSpPr>
        <p:spPr>
          <a:xfrm>
            <a:off x="640080" y="5102352"/>
            <a:ext cx="10515600" cy="0"/>
          </a:xfrm>
          <a:prstGeom prst="line">
            <a:avLst/>
          </a:prstGeom>
          <a:noFill/>
          <a:ln w="6350">
            <a:solidFill>
              <a:srgbClr val="939598"/>
            </a:solidFill>
            <a:prstDash val="sysDot"/>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Text 24"/>
          <p:cNvSpPr/>
          <p:nvPr/>
        </p:nvSpPr>
        <p:spPr>
          <a:xfrm>
            <a:off x="640080" y="5303520"/>
            <a:ext cx="5486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407F82"/>
                </a:solidFill>
                <a:effectLst/>
                <a:uLnTx/>
                <a:uFillTx/>
                <a:latin typeface="Playfair Display" pitchFamily="34" charset="0"/>
                <a:ea typeface="Playfair Display" pitchFamily="34" charset="-122"/>
                <a:cs typeface="Playfair Display" pitchFamily="34" charset="-120"/>
              </a:rPr>
              <a:t>06</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Text 25"/>
          <p:cNvSpPr/>
          <p:nvPr/>
        </p:nvSpPr>
        <p:spPr>
          <a:xfrm>
            <a:off x="1325880" y="5303520"/>
            <a:ext cx="42062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Calendar the report dates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Text 26"/>
          <p:cNvSpPr/>
          <p:nvPr/>
        </p:nvSpPr>
        <p:spPr>
          <a:xfrm>
            <a:off x="5760720" y="5285232"/>
            <a:ext cx="5760720" cy="310896"/>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E7E6E6">
                    <a:lumMod val="10000"/>
                  </a:srgbClr>
                </a:solidFill>
                <a:effectLst/>
                <a:uLnTx/>
                <a:uFillTx/>
                <a:latin typeface="Montserrat" pitchFamily="34" charset="0"/>
                <a:ea typeface="Montserrat" pitchFamily="34" charset="-122"/>
                <a:cs typeface="Montserrat" pitchFamily="34" charset="-120"/>
              </a:rPr>
              <a:t>The 15th, four or five times a year.</a:t>
            </a:r>
            <a:endParaRPr kumimoji="0" lang="en-US" sz="115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endParaRPr>
          </a:p>
        </p:txBody>
      </p:sp>
      <p:sp>
        <p:nvSpPr>
          <p:cNvPr id="29" name="Text 27"/>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Handbook, 1.3.1</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438912"/>
            <a:ext cx="1051560" cy="256032"/>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640080" y="438912"/>
            <a:ext cx="1051560" cy="25603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60" normalizeH="0" baseline="0" noProof="0" dirty="0">
                <a:ln>
                  <a:noFill/>
                </a:ln>
                <a:solidFill>
                  <a:srgbClr val="FFFFFF"/>
                </a:solidFill>
                <a:effectLst/>
                <a:uLnTx/>
                <a:uFillTx/>
                <a:latin typeface="Montserrat" pitchFamily="34" charset="0"/>
                <a:ea typeface="Montserrat" pitchFamily="34" charset="-122"/>
                <a:cs typeface="Montserrat" pitchFamily="34" charset="-120"/>
              </a:rPr>
              <a:t>HELP</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640080" y="841248"/>
            <a:ext cx="10908792" cy="65836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When you're not sure, ask first</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640080" y="1572768"/>
            <a:ext cx="10241280" cy="566928"/>
          </a:xfrm>
          <a:prstGeom prst="rect">
            <a:avLst/>
          </a:prstGeom>
          <a:noFill/>
          <a:ln/>
        </p:spPr>
        <p:txBody>
          <a:bodyPr wrap="square" lIns="0" tIns="0" rIns="0" bIns="0" rtlCol="0" anchor="t"/>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Guidelines are reviewed every year. Check the handbook before you assume last year's answer still applies, and email before you spend, not after.</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640080" y="2514600"/>
            <a:ext cx="5120640" cy="1691640"/>
          </a:xfrm>
          <a:prstGeom prst="rect">
            <a:avLst/>
          </a:prstGeom>
          <a:solidFill>
            <a:srgbClr val="3254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5"/>
          <p:cNvSpPr/>
          <p:nvPr/>
        </p:nvSpPr>
        <p:spPr>
          <a:xfrm>
            <a:off x="960120" y="2724912"/>
            <a:ext cx="45720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Your Program Manager</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960120" y="3054096"/>
            <a:ext cx="45720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grants@commerce.idaho.gov</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960120" y="3383280"/>
            <a:ext cx="457200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FFFFFF"/>
                </a:solidFill>
                <a:effectLst/>
                <a:uLnTx/>
                <a:uFillTx/>
                <a:latin typeface="Montserrat" pitchFamily="34" charset="0"/>
                <a:ea typeface="Montserrat" pitchFamily="34" charset="-122"/>
                <a:cs typeface="Montserrat" pitchFamily="34" charset="-120"/>
              </a:rPr>
              <a:t>Eligibility questions, RFFs, ad approvals, amendments.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6428232" y="2514600"/>
            <a:ext cx="5120640" cy="1691640"/>
          </a:xfrm>
          <a:prstGeom prst="rect">
            <a:avLst/>
          </a:prstGeom>
          <a:solidFill>
            <a:srgbClr val="ECF1E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 9"/>
          <p:cNvSpPr/>
          <p:nvPr/>
        </p:nvSpPr>
        <p:spPr>
          <a:xfrm>
            <a:off x="6702552" y="2752344"/>
            <a:ext cx="45720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120" normalizeH="0" baseline="0" noProof="0" dirty="0">
                <a:ln>
                  <a:noFill/>
                </a:ln>
                <a:solidFill>
                  <a:srgbClr val="325454"/>
                </a:solidFill>
                <a:effectLst/>
                <a:uLnTx/>
                <a:uFillTx/>
                <a:latin typeface="Montserrat" pitchFamily="34" charset="0"/>
                <a:ea typeface="Montserrat" pitchFamily="34" charset="-122"/>
                <a:cs typeface="Montserrat" pitchFamily="34" charset="-120"/>
              </a:rPr>
              <a:t>ON THE ITC GRANT WEBPAGE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6702552" y="3081528"/>
            <a:ext cx="4572000" cy="868680"/>
          </a:xfrm>
          <a:prstGeom prst="rect">
            <a:avLst/>
          </a:prstGeom>
          <a:noFill/>
          <a:ln/>
        </p:spPr>
        <p:txBody>
          <a:bodyPr wrap="square" lIns="0" tIns="0" rIns="0" bIns="0" rtlCol="0" anchor="t"/>
          <a:lstStyle/>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Handbook, forms, and logo files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Application templates and examples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914400" rtl="0" eaLnBrk="1" fontAlgn="auto" latinLnBrk="0" hangingPunct="1">
              <a:lnSpc>
                <a:spcPct val="122000"/>
              </a:lnSpc>
              <a:spcBef>
                <a:spcPts val="0"/>
              </a:spcBef>
              <a:spcAft>
                <a:spcPts val="700"/>
              </a:spcAft>
              <a:buClrTx/>
              <a:buSzPct val="100000"/>
              <a:buFontTx/>
              <a:buChar char="—"/>
              <a:tabLst/>
              <a:defRPr/>
            </a:pPr>
            <a:r>
              <a:rPr kumimoji="0" lang="en-US" sz="115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Training materials and FAQs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640080" y="4590288"/>
            <a:ext cx="10515600" cy="0"/>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Shape 12"/>
          <p:cNvSpPr/>
          <p:nvPr/>
        </p:nvSpPr>
        <p:spPr>
          <a:xfrm>
            <a:off x="640080" y="4645152"/>
            <a:ext cx="10515600" cy="0"/>
          </a:xfrm>
          <a:prstGeom prst="line">
            <a:avLst/>
          </a:prstGeom>
          <a:noFill/>
          <a:ln w="12700">
            <a:solidFill>
              <a:srgbClr val="231F2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5" name="Text 13"/>
          <p:cNvSpPr/>
          <p:nvPr/>
        </p:nvSpPr>
        <p:spPr>
          <a:xfrm>
            <a:off x="640080" y="4809744"/>
            <a:ext cx="105156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231F20"/>
                </a:solidFill>
                <a:effectLst/>
                <a:uLnTx/>
                <a:uFillTx/>
                <a:latin typeface="Playfair Display" pitchFamily="34" charset="0"/>
                <a:ea typeface="Playfair Display" pitchFamily="34" charset="-122"/>
                <a:cs typeface="Playfair Display" pitchFamily="34" charset="-120"/>
              </a:rPr>
              <a:t>Three habits that keep you in Good Standing</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640080" y="5413248"/>
            <a:ext cx="118872" cy="118872"/>
          </a:xfrm>
          <a:prstGeom prst="rect">
            <a:avLst/>
          </a:prstGeom>
          <a:solidFill>
            <a:srgbClr val="D97C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Text 15"/>
          <p:cNvSpPr/>
          <p:nvPr/>
        </p:nvSpPr>
        <p:spPr>
          <a:xfrm>
            <a:off x="932688" y="5321808"/>
            <a:ext cx="320040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Document as you pay, not at deadline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Shape 16"/>
          <p:cNvSpPr/>
          <p:nvPr/>
        </p:nvSpPr>
        <p:spPr>
          <a:xfrm>
            <a:off x="4325112" y="5413248"/>
            <a:ext cx="118872" cy="118872"/>
          </a:xfrm>
          <a:prstGeom prst="rect">
            <a:avLst/>
          </a:prstGeom>
          <a:solidFill>
            <a:srgbClr val="D97C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 17"/>
          <p:cNvSpPr/>
          <p:nvPr/>
        </p:nvSpPr>
        <p:spPr>
          <a:xfrm>
            <a:off x="4617720" y="5321808"/>
            <a:ext cx="320040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Get approval before you commit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8"/>
          <p:cNvSpPr/>
          <p:nvPr/>
        </p:nvSpPr>
        <p:spPr>
          <a:xfrm>
            <a:off x="8010144" y="5413248"/>
            <a:ext cx="118872" cy="118872"/>
          </a:xfrm>
          <a:prstGeom prst="rect">
            <a:avLst/>
          </a:prstGeom>
          <a:solidFill>
            <a:srgbClr val="D97C5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Text 19"/>
          <p:cNvSpPr/>
          <p:nvPr/>
        </p:nvSpPr>
        <p:spPr>
          <a:xfrm>
            <a:off x="8302752" y="5321808"/>
            <a:ext cx="3200400" cy="548640"/>
          </a:xfrm>
          <a:prstGeom prst="rect">
            <a:avLst/>
          </a:prstGeom>
          <a:noFill/>
          <a:ln/>
        </p:spPr>
        <p:txBody>
          <a:bodyPr wrap="square" lIns="0" tIns="0" rIns="0" bIns="0" rtlCol="0" anchor="ct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31F20"/>
                </a:solidFill>
                <a:effectLst/>
                <a:uLnTx/>
                <a:uFillTx/>
                <a:latin typeface="Montserrat" pitchFamily="34" charset="0"/>
                <a:ea typeface="Montserrat" pitchFamily="34" charset="-122"/>
                <a:cs typeface="Montserrat" pitchFamily="34" charset="-120"/>
              </a:rPr>
              <a:t>Report on time, every time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640080" y="6263640"/>
            <a:ext cx="10908792"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39598"/>
                </a:solidFill>
                <a:effectLst/>
                <a:uLnTx/>
                <a:uFillTx/>
                <a:latin typeface="Montserrat" pitchFamily="34" charset="0"/>
                <a:ea typeface="Montserrat" pitchFamily="34" charset="-122"/>
                <a:cs typeface="Montserrat" pitchFamily="34" charset="-120"/>
              </a:rPr>
              <a:t>Source: ITC Guideline Handbook, Idaho Commerce, updated 07/30/2026. Guidelines are reviewed annually — confirm current requirements before submitting.</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5172</Words>
  <Application>Microsoft Office PowerPoint</Application>
  <PresentationFormat>Widescreen</PresentationFormat>
  <Paragraphs>579</Paragraphs>
  <Slides>32</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vt:lpstr>
      <vt:lpstr>Arial</vt:lpstr>
      <vt:lpstr>Calibri</vt:lpstr>
      <vt:lpstr>Montserrat</vt:lpstr>
      <vt:lpstr>Playfair Display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ITC Grant Program</dc:title>
  <dc:subject>PptxGenJS Presentation</dc:subject>
  <dc:creator>Idaho Travel Council</dc:creator>
  <cp:lastModifiedBy>Alexis Malcomb</cp:lastModifiedBy>
  <cp:revision>4</cp:revision>
  <dcterms:created xsi:type="dcterms:W3CDTF">2026-08-05T14:23:00Z</dcterms:created>
  <dcterms:modified xsi:type="dcterms:W3CDTF">2026-08-05T14:45:55Z</dcterms:modified>
</cp:coreProperties>
</file>