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notesMasterIdLst>
    <p:notesMasterId r:id="rId13"/>
  </p:notesMasterIdLst>
  <p:sldIdLst>
    <p:sldId id="256" r:id="rId5"/>
    <p:sldId id="316" r:id="rId6"/>
    <p:sldId id="317" r:id="rId7"/>
    <p:sldId id="319" r:id="rId8"/>
    <p:sldId id="262" r:id="rId9"/>
    <p:sldId id="320" r:id="rId10"/>
    <p:sldId id="321" r:id="rId11"/>
    <p:sldId id="318" r:id="rId12"/>
  </p:sldIdLst>
  <p:sldSz cx="18288000" cy="10287000"/>
  <p:notesSz cx="7004050" cy="9290050"/>
  <p:embeddedFontLst>
    <p:embeddedFont>
      <p:font typeface="Raleway" pitchFamily="2" charset="0"/>
      <p:regular r:id="rId14"/>
      <p:bold r:id="rId15"/>
      <p:italic r:id="rId16"/>
      <p:boldItalic r:id="rId17"/>
    </p:embeddedFont>
    <p:embeddedFont>
      <p:font typeface="Raleway Bold" charset="0"/>
      <p:regular r:id="rId18"/>
      <p:bold r:id="rId19"/>
    </p:embeddedFont>
    <p:embeddedFont>
      <p:font typeface="Roboto Bold" panose="020B0604020202020204" charset="0"/>
      <p:regular r:id="rId20"/>
      <p:bold r:id="rId2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daho Commission for Libraries Update" id="{AEECE13C-D765-4225-B7D2-2A1E231077FE}">
          <p14:sldIdLst>
            <p14:sldId id="256"/>
            <p14:sldId id="316"/>
            <p14:sldId id="317"/>
            <p14:sldId id="319"/>
            <p14:sldId id="262"/>
            <p14:sldId id="320"/>
            <p14:sldId id="321"/>
            <p14:sldId id="31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27E1F6D-AE8F-C814-BA65-95E0906ABFC0}" name="Talela Florko" initials="TF" userId="S::talela.florko@libraries.idaho.gov::f3930910-8978-4956-b4de-708ced372969" providerId="AD"/>
  <p188:author id="{C2452DE6-D53B-804C-81B0-3A12979029F8}" name="Chelsea Summerlin" initials="CS" userId="S::Chelsea.Summerlin@libraries.idaho.gov::72614542-4c8f-4920-b07b-bdf37d20f44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C4D2B"/>
    <a:srgbClr val="545B3E"/>
    <a:srgbClr val="59301A"/>
    <a:srgbClr val="3B718D"/>
    <a:srgbClr val="8F6E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691FD11-F997-9FAB-EF00-D5E46CDB2D18}" v="46" dt="2024-12-16T01:37:33.594"/>
    <p1510:client id="{55E90790-AC9E-463D-832A-334C48A192A8}" v="140" dt="2024-12-16T18:51:27.285"/>
    <p1510:client id="{9E2F9D10-EEFA-4B63-B5F1-C76FCE04D9C9}" v="21" dt="2024-12-16T18:14:57.61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144" y="-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5.fntdata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font" Target="fonts/font8.fntdata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font" Target="fonts/font4.fntdata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font" Target="fonts/font3.fntdata"/><Relationship Id="rId20" Type="http://schemas.openxmlformats.org/officeDocument/2006/relationships/font" Target="fonts/font7.fntdata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font" Target="fonts/font2.fntdata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font" Target="fonts/font6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font" Target="fonts/font1.fntdata"/><Relationship Id="rId22" Type="http://schemas.openxmlformats.org/officeDocument/2006/relationships/presProps" Target="presProps.xml"/><Relationship Id="rId27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5088" cy="466116"/>
          </a:xfrm>
          <a:prstGeom prst="rect">
            <a:avLst/>
          </a:prstGeom>
        </p:spPr>
        <p:txBody>
          <a:bodyPr vert="horz" lIns="93104" tIns="46552" rIns="93104" bIns="4655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7341" y="0"/>
            <a:ext cx="3035088" cy="466116"/>
          </a:xfrm>
          <a:prstGeom prst="rect">
            <a:avLst/>
          </a:prstGeom>
        </p:spPr>
        <p:txBody>
          <a:bodyPr vert="horz" lIns="93104" tIns="46552" rIns="93104" bIns="46552" rtlCol="0"/>
          <a:lstStyle>
            <a:lvl1pPr algn="r">
              <a:defRPr sz="1200"/>
            </a:lvl1pPr>
          </a:lstStyle>
          <a:p>
            <a:fld id="{D2497C10-A721-4139-AB33-8C336854C3AD}" type="datetimeFigureOut">
              <a:rPr lang="en-US" smtClean="0"/>
              <a:t>12/16/2024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4375" y="1160463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04" tIns="46552" rIns="93104" bIns="4655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405" y="4470837"/>
            <a:ext cx="5603240" cy="3657957"/>
          </a:xfrm>
          <a:prstGeom prst="rect">
            <a:avLst/>
          </a:prstGeom>
        </p:spPr>
        <p:txBody>
          <a:bodyPr vert="horz" lIns="93104" tIns="46552" rIns="93104" bIns="4655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3936"/>
            <a:ext cx="3035088" cy="466115"/>
          </a:xfrm>
          <a:prstGeom prst="rect">
            <a:avLst/>
          </a:prstGeom>
        </p:spPr>
        <p:txBody>
          <a:bodyPr vert="horz" lIns="93104" tIns="46552" rIns="93104" bIns="4655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7341" y="8823936"/>
            <a:ext cx="3035088" cy="466115"/>
          </a:xfrm>
          <a:prstGeom prst="rect">
            <a:avLst/>
          </a:prstGeom>
        </p:spPr>
        <p:txBody>
          <a:bodyPr vert="horz" lIns="93104" tIns="46552" rIns="93104" bIns="46552" rtlCol="0" anchor="b"/>
          <a:lstStyle>
            <a:lvl1pPr algn="r">
              <a:defRPr sz="1200"/>
            </a:lvl1pPr>
          </a:lstStyle>
          <a:p>
            <a:fld id="{D98D4D41-5E5A-441E-ADA4-ABB08BC20E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7483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8D4D41-5E5A-441E-ADA4-ABB08BC20E5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2726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0182BF-005C-6EB0-ED20-FA3484DD97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AB39A16-9271-BD6E-92BE-F08A57BADCD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DFF5AEA-303D-6DBE-F96E-121EAAD3398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7D161D-C918-4CD4-A212-7F10EF58621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042">
              <a:defRPr/>
            </a:pPr>
            <a:fld id="{D98D4D41-5E5A-441E-ADA4-ABB08BC20E50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1042">
                <a:defRPr/>
              </a:pPr>
              <a:t>2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7808683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527484-50A2-888C-BCFD-DFE3D2C96D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8E324EF-CAAD-32E6-DD0C-6C56853C67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E62A6CC-9D9B-E394-70B8-5E8708F008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D69D03-B8E6-5BEE-1319-EFA29D2C478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042">
              <a:defRPr/>
            </a:pPr>
            <a:fld id="{D98D4D41-5E5A-441E-ADA4-ABB08BC20E50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1042">
                <a:defRPr/>
              </a:pPr>
              <a:t>3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4151285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CCE8B3-100B-00C7-5FA6-22E1437781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2988A74-8696-CDE5-3C72-4EA4D179B8D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BB8A331-1F00-EAEA-3AE4-7FA9DAED8B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1AD6D7-218F-3B2C-42FC-09850511BD7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042">
              <a:defRPr/>
            </a:pPr>
            <a:fld id="{D98D4D41-5E5A-441E-ADA4-ABB08BC20E50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1042">
                <a:defRPr/>
              </a:pPr>
              <a:t>4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6454674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8D4D41-5E5A-441E-ADA4-ABB08BC20E5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0311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A14B7F-99E0-D6D6-B4E6-23D15A10D3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48511A7-CD52-8A6F-1710-BFA4DA162D3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1C1315D-ABB3-A691-1A96-4C72154C8F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CAB76A-651E-29EA-CC59-A5797EC8A28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042">
              <a:defRPr/>
            </a:pPr>
            <a:fld id="{D98D4D41-5E5A-441E-ADA4-ABB08BC20E50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1042">
                <a:defRPr/>
              </a:pPr>
              <a:t>6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3130374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78DBD8-EB20-8935-CA76-DE75B1DEFE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9C5B81B-3955-47AB-F0F7-8D2A8E9D110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1DCCA8F-9C5C-6CC6-373A-88D6B0A485F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1595DF-0DFF-43B6-1981-00CB257C26B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042">
              <a:defRPr/>
            </a:pPr>
            <a:fld id="{D98D4D41-5E5A-441E-ADA4-ABB08BC20E50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1042">
                <a:defRPr/>
              </a:pPr>
              <a:t>7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7732484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50C6F7-3786-92C4-B638-80FA4E71AE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E70A58D-4CB7-65EF-B2F7-59D75BD6125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FB68D5D-3032-AB33-D9CB-147E04983E9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529872-E221-B534-B6EB-8CF1E06905D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042">
              <a:defRPr/>
            </a:pPr>
            <a:fld id="{D98D4D41-5E5A-441E-ADA4-ABB08BC20E50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1042">
                <a:defRPr/>
              </a:pPr>
              <a:t>8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9438997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libraries.idaho.gov/digital-access-for-all-idahoans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Stephanie.Bailey-White@libraries.idaho.gov" TargetMode="External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hyperlink" Target="https://libraries.idaho.gov/daai" TargetMode="External"/><Relationship Id="rId4" Type="http://schemas.openxmlformats.org/officeDocument/2006/relationships/hyperlink" Target="mailto:Dylan.Baker@libraries.idaho.gov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6"/>
          <p:cNvSpPr txBox="1">
            <a:spLocks noGrp="1"/>
          </p:cNvSpPr>
          <p:nvPr>
            <p:ph type="title" idx="4294967295"/>
          </p:nvPr>
        </p:nvSpPr>
        <p:spPr>
          <a:xfrm>
            <a:off x="6400800" y="1151989"/>
            <a:ext cx="11789784" cy="20313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Bef>
                <a:spcPts val="0"/>
              </a:spcBef>
              <a:defRPr/>
            </a:pPr>
            <a:r>
              <a:rPr lang="en-US" sz="6600">
                <a:solidFill>
                  <a:srgbClr val="3B718D"/>
                </a:solidFill>
                <a:latin typeface="Roboto Bold"/>
                <a:ea typeface="+mn-ea"/>
                <a:cs typeface="+mn-cs"/>
              </a:rPr>
              <a:t>Idaho Commission for Libraries Update</a:t>
            </a:r>
            <a:endParaRPr kumimoji="0" lang="en-US" sz="5400" b="0" i="0" u="none" strike="noStrike" kern="1200" cap="none" spc="0" normalizeH="0" baseline="0" noProof="0">
              <a:ln>
                <a:noFill/>
              </a:ln>
              <a:solidFill>
                <a:srgbClr val="3B718D"/>
              </a:solidFill>
              <a:effectLst/>
              <a:uLnTx/>
              <a:uFillTx/>
              <a:latin typeface="Roboto Bold"/>
              <a:ea typeface="+mn-ea"/>
              <a:cs typeface="+mn-cs"/>
            </a:endParaRPr>
          </a:p>
        </p:txBody>
      </p:sp>
      <p:pic>
        <p:nvPicPr>
          <p:cNvPr id="20" name="Picture 19">
            <a:hlinkClick r:id="rId3"/>
            <a:extLst>
              <a:ext uri="{FF2B5EF4-FFF2-40B4-BE49-F238E27FC236}">
                <a16:creationId xmlns:a16="http://schemas.microsoft.com/office/drawing/2014/main" id="{A70E5697-83A9-9BF5-296A-0BFFB0A1A35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221877" y="3312223"/>
            <a:ext cx="9905345" cy="5571756"/>
          </a:xfrm>
          <a:prstGeom prst="rect">
            <a:avLst/>
          </a:prstGeom>
        </p:spPr>
      </p:pic>
      <p:grpSp>
        <p:nvGrpSpPr>
          <p:cNvPr id="5" name="Group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9429913"/>
            <a:ext cx="18288000" cy="857087"/>
            <a:chOff x="0" y="0"/>
            <a:chExt cx="8107751" cy="379978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8107751" cy="379978"/>
            </a:xfrm>
            <a:custGeom>
              <a:avLst/>
              <a:gdLst/>
              <a:ahLst/>
              <a:cxnLst/>
              <a:rect l="l" t="t" r="r" b="b"/>
              <a:pathLst>
                <a:path w="8107751" h="379978">
                  <a:moveTo>
                    <a:pt x="0" y="0"/>
                  </a:moveTo>
                  <a:lnTo>
                    <a:pt x="8107751" y="0"/>
                  </a:lnTo>
                  <a:lnTo>
                    <a:pt x="8107751" y="379978"/>
                  </a:lnTo>
                  <a:lnTo>
                    <a:pt x="0" y="379978"/>
                  </a:lnTo>
                  <a:close/>
                </a:path>
              </a:pathLst>
            </a:custGeom>
            <a:solidFill>
              <a:srgbClr val="59301A"/>
            </a:solidFill>
          </p:spPr>
          <p:txBody>
            <a:bodyPr/>
            <a:lstStyle/>
            <a:p>
              <a:endParaRPr lang="en-US">
                <a:solidFill>
                  <a:srgbClr val="59301A"/>
                </a:solidFill>
              </a:endParaRPr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57150"/>
              <a:ext cx="812800" cy="8699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ct val="164135"/>
                </a:lnSpc>
              </a:pPr>
              <a:endParaRPr lang="en-US">
                <a:cs typeface="Calibri"/>
              </a:endParaRPr>
            </a:p>
          </p:txBody>
        </p:sp>
      </p:grpSp>
      <p:grpSp>
        <p:nvGrpSpPr>
          <p:cNvPr id="8" name="Group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2321508" y="-9525"/>
            <a:ext cx="3758405" cy="1873125"/>
            <a:chOff x="0" y="0"/>
            <a:chExt cx="1666241" cy="830426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1666241" cy="830426"/>
            </a:xfrm>
            <a:custGeom>
              <a:avLst/>
              <a:gdLst/>
              <a:ahLst/>
              <a:cxnLst/>
              <a:rect l="l" t="t" r="r" b="b"/>
              <a:pathLst>
                <a:path w="1666241" h="830426">
                  <a:moveTo>
                    <a:pt x="0" y="0"/>
                  </a:moveTo>
                  <a:lnTo>
                    <a:pt x="1666241" y="0"/>
                  </a:lnTo>
                  <a:lnTo>
                    <a:pt x="1666241" y="830426"/>
                  </a:lnTo>
                  <a:lnTo>
                    <a:pt x="0" y="830426"/>
                  </a:lnTo>
                  <a:close/>
                </a:path>
              </a:pathLst>
            </a:custGeom>
            <a:solidFill>
              <a:srgbClr val="59301A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57150"/>
              <a:ext cx="812800" cy="8699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ct val="164135"/>
                </a:lnSpc>
                <a:spcBef>
                  <a:spcPct val="0"/>
                </a:spcBef>
              </a:pPr>
              <a:endParaRPr lang="en-US">
                <a:cs typeface="Calibri"/>
              </a:endParaRPr>
            </a:p>
          </p:txBody>
        </p:sp>
      </p:grpSp>
      <p:sp>
        <p:nvSpPr>
          <p:cNvPr id="3" name="Freeform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2104556" cy="1873125"/>
          </a:xfrm>
          <a:custGeom>
            <a:avLst/>
            <a:gdLst/>
            <a:ahLst/>
            <a:cxnLst/>
            <a:rect l="l" t="t" r="r" b="b"/>
            <a:pathLst>
              <a:path w="933028" h="830426">
                <a:moveTo>
                  <a:pt x="0" y="0"/>
                </a:moveTo>
                <a:lnTo>
                  <a:pt x="933028" y="0"/>
                </a:lnTo>
                <a:lnTo>
                  <a:pt x="933028" y="830426"/>
                </a:lnTo>
                <a:lnTo>
                  <a:pt x="0" y="830426"/>
                </a:lnTo>
                <a:close/>
              </a:path>
            </a:pathLst>
          </a:custGeom>
          <a:solidFill>
            <a:srgbClr val="8F6E5C"/>
          </a:solidFill>
        </p:spPr>
        <p:txBody>
          <a:bodyPr/>
          <a:lstStyle/>
          <a:p>
            <a:endParaRPr lang="en-US"/>
          </a:p>
        </p:txBody>
      </p:sp>
      <p:grpSp>
        <p:nvGrpSpPr>
          <p:cNvPr id="12" name="Group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2106214"/>
            <a:ext cx="6079912" cy="7040198"/>
            <a:chOff x="0" y="0"/>
            <a:chExt cx="2695451" cy="3121182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2695451" cy="3121182"/>
            </a:xfrm>
            <a:custGeom>
              <a:avLst/>
              <a:gdLst/>
              <a:ahLst/>
              <a:cxnLst/>
              <a:rect l="l" t="t" r="r" b="b"/>
              <a:pathLst>
                <a:path w="2695451" h="3121182">
                  <a:moveTo>
                    <a:pt x="0" y="0"/>
                  </a:moveTo>
                  <a:lnTo>
                    <a:pt x="2695451" y="0"/>
                  </a:lnTo>
                  <a:lnTo>
                    <a:pt x="2695451" y="3121182"/>
                  </a:lnTo>
                  <a:lnTo>
                    <a:pt x="0" y="3121182"/>
                  </a:lnTo>
                  <a:close/>
                </a:path>
              </a:pathLst>
            </a:custGeom>
            <a:solidFill>
              <a:srgbClr val="545B3E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0" y="-57150"/>
              <a:ext cx="812800" cy="8699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ct val="164135"/>
                </a:lnSpc>
              </a:pPr>
              <a:endParaRPr lang="en-US">
                <a:cs typeface="Calibri"/>
              </a:endParaRPr>
            </a:p>
          </p:txBody>
        </p:sp>
      </p:grpSp>
      <p:sp>
        <p:nvSpPr>
          <p:cNvPr id="15" name="TextBox 15"/>
          <p:cNvSpPr txBox="1"/>
          <p:nvPr/>
        </p:nvSpPr>
        <p:spPr>
          <a:xfrm>
            <a:off x="-128742" y="4723822"/>
            <a:ext cx="6079912" cy="27411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280"/>
              </a:lnSpc>
            </a:pPr>
            <a:r>
              <a:rPr lang="en-US" sz="5200">
                <a:solidFill>
                  <a:schemeClr val="bg1"/>
                </a:solidFill>
                <a:latin typeface="Roboto Bold"/>
              </a:rPr>
              <a:t>Idaho Broadband Advisory Board</a:t>
            </a:r>
          </a:p>
          <a:p>
            <a:pPr algn="ctr">
              <a:lnSpc>
                <a:spcPts val="7280"/>
              </a:lnSpc>
            </a:pPr>
            <a:r>
              <a:rPr lang="en-US" sz="5200">
                <a:solidFill>
                  <a:schemeClr val="bg1"/>
                </a:solidFill>
                <a:latin typeface="Roboto Bold"/>
              </a:rPr>
              <a:t>December 2024</a:t>
            </a:r>
          </a:p>
        </p:txBody>
      </p:sp>
      <p:sp>
        <p:nvSpPr>
          <p:cNvPr id="11" name="Freeform 11" descr="Idaho Commission for Libraries"/>
          <p:cNvSpPr/>
          <p:nvPr/>
        </p:nvSpPr>
        <p:spPr>
          <a:xfrm>
            <a:off x="518067" y="9604829"/>
            <a:ext cx="1987501" cy="478602"/>
          </a:xfrm>
          <a:custGeom>
            <a:avLst/>
            <a:gdLst/>
            <a:ahLst/>
            <a:cxnLst/>
            <a:rect l="l" t="t" r="r" b="b"/>
            <a:pathLst>
              <a:path w="1987501" h="478602">
                <a:moveTo>
                  <a:pt x="0" y="0"/>
                </a:moveTo>
                <a:lnTo>
                  <a:pt x="1987501" y="0"/>
                </a:lnTo>
                <a:lnTo>
                  <a:pt x="1987501" y="478602"/>
                </a:lnTo>
                <a:lnTo>
                  <a:pt x="0" y="478602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76FEA0-DACA-EDE7-6A25-58169383ED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>
            <a:extLst>
              <a:ext uri="{FF2B5EF4-FFF2-40B4-BE49-F238E27FC236}">
                <a16:creationId xmlns:a16="http://schemas.microsoft.com/office/drawing/2014/main" id="{FB250F6F-1837-FF5C-E153-2EE58A8F91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183444" y="0"/>
            <a:ext cx="2257715" cy="1873125"/>
          </a:xfrm>
          <a:custGeom>
            <a:avLst/>
            <a:gdLst/>
            <a:ahLst/>
            <a:cxnLst/>
            <a:rect l="l" t="t" r="r" b="b"/>
            <a:pathLst>
              <a:path w="1000929" h="830426">
                <a:moveTo>
                  <a:pt x="0" y="0"/>
                </a:moveTo>
                <a:lnTo>
                  <a:pt x="1000929" y="0"/>
                </a:lnTo>
                <a:lnTo>
                  <a:pt x="1000929" y="830426"/>
                </a:lnTo>
                <a:lnTo>
                  <a:pt x="0" y="830426"/>
                </a:lnTo>
                <a:close/>
              </a:path>
            </a:pathLst>
          </a:custGeom>
          <a:solidFill>
            <a:srgbClr val="8F6E5C"/>
          </a:solid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5" name="Group 5">
            <a:extLst>
              <a:ext uri="{FF2B5EF4-FFF2-40B4-BE49-F238E27FC236}">
                <a16:creationId xmlns:a16="http://schemas.microsoft.com/office/drawing/2014/main" id="{AF2F77E4-93AB-183B-1538-B0E9DA7A83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9429913"/>
            <a:ext cx="18288000" cy="857087"/>
            <a:chOff x="0" y="0"/>
            <a:chExt cx="8107751" cy="379978"/>
          </a:xfrm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5A63837E-868B-1043-F9BA-37AFD8AA6F76}"/>
                </a:ext>
              </a:extLst>
            </p:cNvPr>
            <p:cNvSpPr/>
            <p:nvPr/>
          </p:nvSpPr>
          <p:spPr>
            <a:xfrm>
              <a:off x="0" y="0"/>
              <a:ext cx="8107751" cy="379978"/>
            </a:xfrm>
            <a:custGeom>
              <a:avLst/>
              <a:gdLst/>
              <a:ahLst/>
              <a:cxnLst/>
              <a:rect l="l" t="t" r="r" b="b"/>
              <a:pathLst>
                <a:path w="8107751" h="379978">
                  <a:moveTo>
                    <a:pt x="0" y="0"/>
                  </a:moveTo>
                  <a:lnTo>
                    <a:pt x="8107751" y="0"/>
                  </a:lnTo>
                  <a:lnTo>
                    <a:pt x="8107751" y="379978"/>
                  </a:lnTo>
                  <a:lnTo>
                    <a:pt x="0" y="379978"/>
                  </a:lnTo>
                  <a:close/>
                </a:path>
              </a:pathLst>
            </a:custGeom>
            <a:solidFill>
              <a:srgbClr val="59301A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7" name="TextBox 7">
              <a:extLst>
                <a:ext uri="{FF2B5EF4-FFF2-40B4-BE49-F238E27FC236}">
                  <a16:creationId xmlns:a16="http://schemas.microsoft.com/office/drawing/2014/main" id="{250007CB-A931-4042-23D4-F0E07DC9A893}"/>
                </a:ext>
              </a:extLst>
            </p:cNvPr>
            <p:cNvSpPr txBox="1"/>
            <p:nvPr/>
          </p:nvSpPr>
          <p:spPr>
            <a:xfrm>
              <a:off x="0" y="-57150"/>
              <a:ext cx="812800" cy="8699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64135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endParaRPr>
            </a:p>
          </p:txBody>
        </p:sp>
      </p:grpSp>
      <p:grpSp>
        <p:nvGrpSpPr>
          <p:cNvPr id="8" name="Group 8">
            <a:extLst>
              <a:ext uri="{FF2B5EF4-FFF2-40B4-BE49-F238E27FC236}">
                <a16:creationId xmlns:a16="http://schemas.microsoft.com/office/drawing/2014/main" id="{335F9F67-BC05-8DA1-72F7-4D88DFDE6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2217982" y="0"/>
            <a:ext cx="3758405" cy="1873125"/>
            <a:chOff x="0" y="0"/>
            <a:chExt cx="1666241" cy="830426"/>
          </a:xfrm>
        </p:grpSpPr>
        <p:sp>
          <p:nvSpPr>
            <p:cNvPr id="9" name="Freeform 9">
              <a:extLst>
                <a:ext uri="{FF2B5EF4-FFF2-40B4-BE49-F238E27FC236}">
                  <a16:creationId xmlns:a16="http://schemas.microsoft.com/office/drawing/2014/main" id="{D4AA0364-C68E-D507-95BA-B7E997F7AA2B}"/>
                </a:ext>
              </a:extLst>
            </p:cNvPr>
            <p:cNvSpPr/>
            <p:nvPr/>
          </p:nvSpPr>
          <p:spPr>
            <a:xfrm>
              <a:off x="0" y="0"/>
              <a:ext cx="1666241" cy="830426"/>
            </a:xfrm>
            <a:custGeom>
              <a:avLst/>
              <a:gdLst/>
              <a:ahLst/>
              <a:cxnLst/>
              <a:rect l="l" t="t" r="r" b="b"/>
              <a:pathLst>
                <a:path w="1666241" h="830426">
                  <a:moveTo>
                    <a:pt x="0" y="0"/>
                  </a:moveTo>
                  <a:lnTo>
                    <a:pt x="1666241" y="0"/>
                  </a:lnTo>
                  <a:lnTo>
                    <a:pt x="1666241" y="830426"/>
                  </a:lnTo>
                  <a:lnTo>
                    <a:pt x="0" y="830426"/>
                  </a:lnTo>
                  <a:close/>
                </a:path>
              </a:pathLst>
            </a:custGeom>
            <a:solidFill>
              <a:srgbClr val="59301A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" name="TextBox 10">
              <a:extLst>
                <a:ext uri="{FF2B5EF4-FFF2-40B4-BE49-F238E27FC236}">
                  <a16:creationId xmlns:a16="http://schemas.microsoft.com/office/drawing/2014/main" id="{2A405206-F380-EEE2-FFC4-B5CE85922B5F}"/>
                </a:ext>
              </a:extLst>
            </p:cNvPr>
            <p:cNvSpPr txBox="1"/>
            <p:nvPr/>
          </p:nvSpPr>
          <p:spPr>
            <a:xfrm>
              <a:off x="0" y="-57150"/>
              <a:ext cx="812800" cy="8699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64135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endParaRPr>
            </a:p>
          </p:txBody>
        </p:sp>
      </p:grpSp>
      <p:grpSp>
        <p:nvGrpSpPr>
          <p:cNvPr id="12" name="Group 12">
            <a:extLst>
              <a:ext uri="{FF2B5EF4-FFF2-40B4-BE49-F238E27FC236}">
                <a16:creationId xmlns:a16="http://schemas.microsoft.com/office/drawing/2014/main" id="{F0BC334A-264D-55B0-21C9-226ACE246E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0"/>
            <a:ext cx="11989013" cy="1873125"/>
            <a:chOff x="0" y="0"/>
            <a:chExt cx="5315175" cy="830426"/>
          </a:xfrm>
        </p:grpSpPr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AC3392CE-DBD3-9129-2194-DD373D59B12C}"/>
                </a:ext>
              </a:extLst>
            </p:cNvPr>
            <p:cNvSpPr/>
            <p:nvPr/>
          </p:nvSpPr>
          <p:spPr>
            <a:xfrm>
              <a:off x="0" y="0"/>
              <a:ext cx="5315176" cy="830426"/>
            </a:xfrm>
            <a:custGeom>
              <a:avLst/>
              <a:gdLst/>
              <a:ahLst/>
              <a:cxnLst/>
              <a:rect l="l" t="t" r="r" b="b"/>
              <a:pathLst>
                <a:path w="5315176" h="830426">
                  <a:moveTo>
                    <a:pt x="0" y="0"/>
                  </a:moveTo>
                  <a:lnTo>
                    <a:pt x="5315176" y="0"/>
                  </a:lnTo>
                  <a:lnTo>
                    <a:pt x="5315176" y="830426"/>
                  </a:lnTo>
                  <a:lnTo>
                    <a:pt x="0" y="830426"/>
                  </a:lnTo>
                  <a:close/>
                </a:path>
              </a:pathLst>
            </a:custGeom>
            <a:solidFill>
              <a:srgbClr val="545B3E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4" name="TextBox 14">
              <a:extLst>
                <a:ext uri="{FF2B5EF4-FFF2-40B4-BE49-F238E27FC236}">
                  <a16:creationId xmlns:a16="http://schemas.microsoft.com/office/drawing/2014/main" id="{29ADB0C5-0A7C-04E0-8561-D0BCE5DD87E4}"/>
                </a:ext>
              </a:extLst>
            </p:cNvPr>
            <p:cNvSpPr txBox="1"/>
            <p:nvPr/>
          </p:nvSpPr>
          <p:spPr>
            <a:xfrm>
              <a:off x="0" y="-57150"/>
              <a:ext cx="812800" cy="8699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64135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endParaRPr>
            </a:p>
          </p:txBody>
        </p:sp>
      </p:grpSp>
      <p:sp>
        <p:nvSpPr>
          <p:cNvPr id="16" name="TextBox 16">
            <a:extLst>
              <a:ext uri="{FF2B5EF4-FFF2-40B4-BE49-F238E27FC236}">
                <a16:creationId xmlns:a16="http://schemas.microsoft.com/office/drawing/2014/main" id="{76EFA52C-17C4-AE21-92A7-43C057C6F5A5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0" y="238550"/>
            <a:ext cx="11969593" cy="1396023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38877"/>
              </a:lnSpc>
              <a:spcBef>
                <a:spcPts val="0"/>
              </a:spcBef>
              <a:defRPr/>
            </a:pP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Bold"/>
                <a:ea typeface="+mn-ea"/>
                <a:cs typeface="+mn-cs"/>
              </a:rPr>
              <a:t>Why &amp; </a:t>
            </a:r>
            <a:r>
              <a:rPr lang="en-US" sz="7200" dirty="0">
                <a:solidFill>
                  <a:srgbClr val="FFFFFF"/>
                </a:solidFill>
                <a:latin typeface="Roboto Bold"/>
                <a:ea typeface="+mn-ea"/>
                <a:cs typeface="+mn-cs"/>
              </a:rPr>
              <a:t>What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Bold"/>
                <a:ea typeface="+mn-ea"/>
                <a:cs typeface="+mn-cs"/>
              </a:rPr>
              <a:t> </a:t>
            </a:r>
            <a:r>
              <a:rPr lang="en-US" sz="7200" dirty="0">
                <a:solidFill>
                  <a:srgbClr val="FFFFFF"/>
                </a:solidFill>
                <a:latin typeface="Roboto Bold"/>
                <a:ea typeface="+mn-ea"/>
                <a:cs typeface="+mn-cs"/>
              </a:rPr>
              <a:t>Is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Bold"/>
                <a:ea typeface="+mn-ea"/>
                <a:cs typeface="+mn-cs"/>
              </a:rPr>
              <a:t> </a:t>
            </a:r>
            <a:r>
              <a:rPr lang="en-US" sz="7200" dirty="0">
                <a:solidFill>
                  <a:srgbClr val="FFFFFF"/>
                </a:solidFill>
                <a:latin typeface="Roboto Bold"/>
                <a:ea typeface="+mn-ea"/>
                <a:cs typeface="+mn-cs"/>
              </a:rPr>
              <a:t>the ICfL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Bold"/>
                <a:ea typeface="+mn-ea"/>
                <a:cs typeface="+mn-cs"/>
              </a:rPr>
              <a:t>?</a:t>
            </a:r>
            <a:endParaRPr lang="en-US" sz="7200" dirty="0">
              <a:ea typeface="+mn-ea"/>
              <a:cs typeface="+mn-cs"/>
            </a:endParaRPr>
          </a:p>
        </p:txBody>
      </p:sp>
      <p:sp>
        <p:nvSpPr>
          <p:cNvPr id="4" name="TextBox 14">
            <a:extLst>
              <a:ext uri="{FF2B5EF4-FFF2-40B4-BE49-F238E27FC236}">
                <a16:creationId xmlns:a16="http://schemas.microsoft.com/office/drawing/2014/main" id="{C016D1EA-EC82-3637-C78E-B0F566BD1EC3}"/>
              </a:ext>
            </a:extLst>
          </p:cNvPr>
          <p:cNvSpPr txBox="1"/>
          <p:nvPr/>
        </p:nvSpPr>
        <p:spPr>
          <a:xfrm>
            <a:off x="983203" y="2967597"/>
            <a:ext cx="16329098" cy="523893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marR="0" lvl="0" indent="-571500" algn="l" defTabSz="914400" rtl="0" eaLnBrk="1" fontAlgn="auto" latinLnBrk="0" hangingPunct="1">
              <a:lnSpc>
                <a:spcPct val="161111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3600" dirty="0">
                <a:solidFill>
                  <a:prstClr val="black"/>
                </a:solidFill>
                <a:latin typeface="Raleway"/>
              </a:rPr>
              <a:t>A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aleway"/>
              </a:rPr>
              <a:t> state agency, formed in 1901</a:t>
            </a:r>
            <a:r>
              <a:rPr lang="en-US" sz="3600" dirty="0">
                <a:solidFill>
                  <a:prstClr val="black"/>
                </a:solidFill>
                <a:latin typeface="Raleway"/>
              </a:rPr>
              <a:t>,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aleway"/>
              </a:rPr>
              <a:t> with a mission to 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8C4D2B"/>
                </a:solidFill>
                <a:effectLst/>
                <a:uLnTx/>
                <a:uFillTx/>
                <a:latin typeface="Raleway"/>
              </a:rPr>
              <a:t>build the capacity of libraries to best serve their communities.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aleway"/>
              </a:rPr>
              <a:t> ​</a:t>
            </a:r>
          </a:p>
          <a:p>
            <a:pPr marL="571500" indent="-571500">
              <a:lnSpc>
                <a:spcPct val="161111"/>
              </a:lnSpc>
              <a:buFont typeface="Arial" panose="020B0604020202020204" pitchFamily="34" charset="0"/>
              <a:buChar char="•"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aleway"/>
              </a:rPr>
              <a:t>​The library community</a:t>
            </a:r>
            <a:r>
              <a:rPr lang="en-US" sz="3600" dirty="0">
                <a:solidFill>
                  <a:prstClr val="black"/>
                </a:solidFill>
                <a:latin typeface="Raleway"/>
              </a:rPr>
              <a:t> has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aleway"/>
              </a:rPr>
              <a:t> been working on digital access for decades and are 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8C4D2B"/>
                </a:solidFill>
                <a:effectLst/>
                <a:uLnTx/>
                <a:uFillTx/>
                <a:latin typeface="Raleway"/>
              </a:rPr>
              <a:t>natural partners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aleway"/>
              </a:rPr>
              <a:t> in these efforts.​</a:t>
            </a:r>
            <a:endParaRPr lang="en-U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aleway"/>
            </a:endParaRPr>
          </a:p>
          <a:p>
            <a:pPr marL="571500" indent="-571500">
              <a:lnSpc>
                <a:spcPct val="161111"/>
              </a:lnSpc>
              <a:buFont typeface="Arial" panose="020B0604020202020204" pitchFamily="34" charset="0"/>
              <a:buChar char="•"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aleway"/>
              </a:rPr>
              <a:t>​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8C4D2B"/>
                </a:solidFill>
                <a:effectLst/>
                <a:uLnTx/>
                <a:uFillTx/>
                <a:latin typeface="Raleway"/>
              </a:rPr>
              <a:t>100% in support </a:t>
            </a:r>
            <a:r>
              <a:rPr lang="en-US" sz="3600" b="1" dirty="0">
                <a:solidFill>
                  <a:srgbClr val="8C4D2B"/>
                </a:solidFill>
                <a:latin typeface="Raleway"/>
              </a:rPr>
              <a:t>and collaboration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aleway"/>
              </a:rPr>
              <a:t> with the Governor’s Office, the Idaho Broadband Advisory Board, the Idaho Office of Broadband.</a:t>
            </a:r>
            <a:endParaRPr kumimoji="0" lang="en-US" sz="3600" b="0" i="0" u="none" strike="noStrike" kern="1200" cap="none" spc="8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aleway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11" name="Freeform 11">
            <a:extLst>
              <a:ext uri="{FF2B5EF4-FFF2-40B4-BE49-F238E27FC236}">
                <a16:creationId xmlns:a16="http://schemas.microsoft.com/office/drawing/2014/main" id="{4AEDA814-40A9-C7E1-66D3-AD43DB1478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8067" y="9604829"/>
            <a:ext cx="1987501" cy="478602"/>
          </a:xfrm>
          <a:custGeom>
            <a:avLst/>
            <a:gdLst/>
            <a:ahLst/>
            <a:cxnLst/>
            <a:rect l="l" t="t" r="r" b="b"/>
            <a:pathLst>
              <a:path w="1987501" h="478602">
                <a:moveTo>
                  <a:pt x="0" y="0"/>
                </a:moveTo>
                <a:lnTo>
                  <a:pt x="1987501" y="0"/>
                </a:lnTo>
                <a:lnTo>
                  <a:pt x="1987501" y="478602"/>
                </a:lnTo>
                <a:lnTo>
                  <a:pt x="0" y="47860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708330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8AF2B0-CB8B-98D0-F075-4B7B6CB479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>
            <a:extLst>
              <a:ext uri="{FF2B5EF4-FFF2-40B4-BE49-F238E27FC236}">
                <a16:creationId xmlns:a16="http://schemas.microsoft.com/office/drawing/2014/main" id="{9C5AF7D4-29F6-01D9-7FBB-65A6CE0EFB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183444" y="0"/>
            <a:ext cx="2257715" cy="1873125"/>
          </a:xfrm>
          <a:custGeom>
            <a:avLst/>
            <a:gdLst/>
            <a:ahLst/>
            <a:cxnLst/>
            <a:rect l="l" t="t" r="r" b="b"/>
            <a:pathLst>
              <a:path w="1000929" h="830426">
                <a:moveTo>
                  <a:pt x="0" y="0"/>
                </a:moveTo>
                <a:lnTo>
                  <a:pt x="1000929" y="0"/>
                </a:lnTo>
                <a:lnTo>
                  <a:pt x="1000929" y="830426"/>
                </a:lnTo>
                <a:lnTo>
                  <a:pt x="0" y="830426"/>
                </a:lnTo>
                <a:close/>
              </a:path>
            </a:pathLst>
          </a:custGeom>
          <a:solidFill>
            <a:srgbClr val="8F6E5C"/>
          </a:solid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5" name="Group 5">
            <a:extLst>
              <a:ext uri="{FF2B5EF4-FFF2-40B4-BE49-F238E27FC236}">
                <a16:creationId xmlns:a16="http://schemas.microsoft.com/office/drawing/2014/main" id="{585B9106-4A6F-8368-3B56-CA064098F9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9429913"/>
            <a:ext cx="18288000" cy="857087"/>
            <a:chOff x="0" y="0"/>
            <a:chExt cx="8107751" cy="379978"/>
          </a:xfrm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D4A67D8D-62CE-7D00-F521-B17BBD1D1CDC}"/>
                </a:ext>
              </a:extLst>
            </p:cNvPr>
            <p:cNvSpPr/>
            <p:nvPr/>
          </p:nvSpPr>
          <p:spPr>
            <a:xfrm>
              <a:off x="0" y="0"/>
              <a:ext cx="8107751" cy="379978"/>
            </a:xfrm>
            <a:custGeom>
              <a:avLst/>
              <a:gdLst/>
              <a:ahLst/>
              <a:cxnLst/>
              <a:rect l="l" t="t" r="r" b="b"/>
              <a:pathLst>
                <a:path w="8107751" h="379978">
                  <a:moveTo>
                    <a:pt x="0" y="0"/>
                  </a:moveTo>
                  <a:lnTo>
                    <a:pt x="8107751" y="0"/>
                  </a:lnTo>
                  <a:lnTo>
                    <a:pt x="8107751" y="379978"/>
                  </a:lnTo>
                  <a:lnTo>
                    <a:pt x="0" y="379978"/>
                  </a:lnTo>
                  <a:close/>
                </a:path>
              </a:pathLst>
            </a:custGeom>
            <a:solidFill>
              <a:srgbClr val="59301A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7" name="TextBox 7">
              <a:extLst>
                <a:ext uri="{FF2B5EF4-FFF2-40B4-BE49-F238E27FC236}">
                  <a16:creationId xmlns:a16="http://schemas.microsoft.com/office/drawing/2014/main" id="{CBB0FA51-5D4E-D198-CC73-6FC39390854A}"/>
                </a:ext>
              </a:extLst>
            </p:cNvPr>
            <p:cNvSpPr txBox="1"/>
            <p:nvPr/>
          </p:nvSpPr>
          <p:spPr>
            <a:xfrm>
              <a:off x="0" y="-57150"/>
              <a:ext cx="812800" cy="8699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64135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endParaRPr>
            </a:p>
          </p:txBody>
        </p:sp>
      </p:grpSp>
      <p:grpSp>
        <p:nvGrpSpPr>
          <p:cNvPr id="8" name="Group 8">
            <a:extLst>
              <a:ext uri="{FF2B5EF4-FFF2-40B4-BE49-F238E27FC236}">
                <a16:creationId xmlns:a16="http://schemas.microsoft.com/office/drawing/2014/main" id="{2683B058-07BD-F603-2840-67793F2A79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2217982" y="0"/>
            <a:ext cx="3758405" cy="1873125"/>
            <a:chOff x="0" y="0"/>
            <a:chExt cx="1666241" cy="830426"/>
          </a:xfrm>
        </p:grpSpPr>
        <p:sp>
          <p:nvSpPr>
            <p:cNvPr id="9" name="Freeform 9">
              <a:extLst>
                <a:ext uri="{FF2B5EF4-FFF2-40B4-BE49-F238E27FC236}">
                  <a16:creationId xmlns:a16="http://schemas.microsoft.com/office/drawing/2014/main" id="{7ACA8639-E8E8-BA60-5BDC-9893E227711C}"/>
                </a:ext>
              </a:extLst>
            </p:cNvPr>
            <p:cNvSpPr/>
            <p:nvPr/>
          </p:nvSpPr>
          <p:spPr>
            <a:xfrm>
              <a:off x="0" y="0"/>
              <a:ext cx="1666241" cy="830426"/>
            </a:xfrm>
            <a:custGeom>
              <a:avLst/>
              <a:gdLst/>
              <a:ahLst/>
              <a:cxnLst/>
              <a:rect l="l" t="t" r="r" b="b"/>
              <a:pathLst>
                <a:path w="1666241" h="830426">
                  <a:moveTo>
                    <a:pt x="0" y="0"/>
                  </a:moveTo>
                  <a:lnTo>
                    <a:pt x="1666241" y="0"/>
                  </a:lnTo>
                  <a:lnTo>
                    <a:pt x="1666241" y="830426"/>
                  </a:lnTo>
                  <a:lnTo>
                    <a:pt x="0" y="830426"/>
                  </a:lnTo>
                  <a:close/>
                </a:path>
              </a:pathLst>
            </a:custGeom>
            <a:solidFill>
              <a:srgbClr val="59301A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" name="TextBox 10">
              <a:extLst>
                <a:ext uri="{FF2B5EF4-FFF2-40B4-BE49-F238E27FC236}">
                  <a16:creationId xmlns:a16="http://schemas.microsoft.com/office/drawing/2014/main" id="{DF054BDF-3416-714D-41DA-F1CD3140C5E3}"/>
                </a:ext>
              </a:extLst>
            </p:cNvPr>
            <p:cNvSpPr txBox="1"/>
            <p:nvPr/>
          </p:nvSpPr>
          <p:spPr>
            <a:xfrm>
              <a:off x="0" y="-57150"/>
              <a:ext cx="812800" cy="8699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64135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endParaRPr>
            </a:p>
          </p:txBody>
        </p:sp>
      </p:grpSp>
      <p:grpSp>
        <p:nvGrpSpPr>
          <p:cNvPr id="12" name="Group 12">
            <a:extLst>
              <a:ext uri="{FF2B5EF4-FFF2-40B4-BE49-F238E27FC236}">
                <a16:creationId xmlns:a16="http://schemas.microsoft.com/office/drawing/2014/main" id="{E0E730FC-A74F-CC70-5594-3EBDA80675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0"/>
            <a:ext cx="11989013" cy="1873125"/>
            <a:chOff x="0" y="0"/>
            <a:chExt cx="5315175" cy="830426"/>
          </a:xfrm>
        </p:grpSpPr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BDAB807F-587D-2B71-6A18-D7167C0ADEBE}"/>
                </a:ext>
              </a:extLst>
            </p:cNvPr>
            <p:cNvSpPr/>
            <p:nvPr/>
          </p:nvSpPr>
          <p:spPr>
            <a:xfrm>
              <a:off x="0" y="0"/>
              <a:ext cx="5315176" cy="830426"/>
            </a:xfrm>
            <a:custGeom>
              <a:avLst/>
              <a:gdLst/>
              <a:ahLst/>
              <a:cxnLst/>
              <a:rect l="l" t="t" r="r" b="b"/>
              <a:pathLst>
                <a:path w="5315176" h="830426">
                  <a:moveTo>
                    <a:pt x="0" y="0"/>
                  </a:moveTo>
                  <a:lnTo>
                    <a:pt x="5315176" y="0"/>
                  </a:lnTo>
                  <a:lnTo>
                    <a:pt x="5315176" y="830426"/>
                  </a:lnTo>
                  <a:lnTo>
                    <a:pt x="0" y="830426"/>
                  </a:lnTo>
                  <a:close/>
                </a:path>
              </a:pathLst>
            </a:custGeom>
            <a:solidFill>
              <a:srgbClr val="545B3E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4" name="TextBox 14">
              <a:extLst>
                <a:ext uri="{FF2B5EF4-FFF2-40B4-BE49-F238E27FC236}">
                  <a16:creationId xmlns:a16="http://schemas.microsoft.com/office/drawing/2014/main" id="{0F4EA0D0-B487-D4C1-5EAA-C94AE3C8281B}"/>
                </a:ext>
              </a:extLst>
            </p:cNvPr>
            <p:cNvSpPr txBox="1"/>
            <p:nvPr/>
          </p:nvSpPr>
          <p:spPr>
            <a:xfrm>
              <a:off x="0" y="-57150"/>
              <a:ext cx="812800" cy="8699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64135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endParaRPr>
            </a:p>
          </p:txBody>
        </p:sp>
      </p:grpSp>
      <p:sp>
        <p:nvSpPr>
          <p:cNvPr id="16" name="TextBox 16">
            <a:extLst>
              <a:ext uri="{FF2B5EF4-FFF2-40B4-BE49-F238E27FC236}">
                <a16:creationId xmlns:a16="http://schemas.microsoft.com/office/drawing/2014/main" id="{1CD6D9A8-5495-0EB2-D898-0AA0883091AE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0" y="238550"/>
            <a:ext cx="11969593" cy="1396023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38877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Bold"/>
                <a:ea typeface="+mn-ea"/>
                <a:cs typeface="+mn-cs"/>
              </a:rPr>
              <a:t>Digital Equity Act Programs</a:t>
            </a:r>
            <a:endParaRPr lang="en-US" sz="7200" dirty="0">
              <a:ea typeface="+mn-ea"/>
              <a:cs typeface="+mn-cs"/>
            </a:endParaRPr>
          </a:p>
        </p:txBody>
      </p:sp>
      <p:sp>
        <p:nvSpPr>
          <p:cNvPr id="4" name="TextBox 14">
            <a:extLst>
              <a:ext uri="{FF2B5EF4-FFF2-40B4-BE49-F238E27FC236}">
                <a16:creationId xmlns:a16="http://schemas.microsoft.com/office/drawing/2014/main" id="{C779F480-8487-111A-CC42-E4A8250317FA}"/>
              </a:ext>
            </a:extLst>
          </p:cNvPr>
          <p:cNvSpPr txBox="1"/>
          <p:nvPr/>
        </p:nvSpPr>
        <p:spPr>
          <a:xfrm>
            <a:off x="983203" y="2521641"/>
            <a:ext cx="16329098" cy="613084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>
              <a:lnSpc>
                <a:spcPct val="161111"/>
              </a:lnSpc>
              <a:buFont typeface="Arial" panose="020B0604020202020204" pitchFamily="34" charset="0"/>
              <a:buChar char="•"/>
              <a:defRPr/>
            </a:pPr>
            <a:r>
              <a:rPr kumimoji="0" lang="en-US" sz="3600" b="0" i="0" u="none" strike="noStrike" kern="1200" cap="none" spc="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aleway"/>
                <a:ea typeface="Roboto"/>
                <a:cs typeface="Roboto"/>
              </a:rPr>
              <a:t>The federal Digital Equity Act (DEA) programs are funded by the </a:t>
            </a:r>
            <a:r>
              <a:rPr kumimoji="0" lang="en-US" sz="3600" b="1" i="0" u="none" strike="noStrike" kern="1200" cap="none" spc="80" normalizeH="0" baseline="0" noProof="0" dirty="0">
                <a:ln>
                  <a:noFill/>
                </a:ln>
                <a:solidFill>
                  <a:srgbClr val="8C4D2B"/>
                </a:solidFill>
                <a:effectLst/>
                <a:uLnTx/>
                <a:uFillTx/>
                <a:latin typeface="Raleway"/>
                <a:ea typeface="Roboto"/>
                <a:cs typeface="Roboto"/>
              </a:rPr>
              <a:t>Infrastructure Investment and Jobs Act (IIJA)</a:t>
            </a:r>
            <a:r>
              <a:rPr kumimoji="0" lang="en-US" sz="3600" b="0" i="0" u="none" strike="noStrike" kern="1200" cap="none" spc="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aleway"/>
                <a:ea typeface="Roboto"/>
                <a:cs typeface="Roboto"/>
              </a:rPr>
              <a:t> </a:t>
            </a:r>
            <a:r>
              <a:rPr lang="en-US" sz="3600" spc="80" dirty="0">
                <a:solidFill>
                  <a:prstClr val="black"/>
                </a:solidFill>
                <a:latin typeface="Raleway"/>
                <a:ea typeface="Roboto"/>
                <a:cs typeface="Roboto"/>
              </a:rPr>
              <a:t>with </a:t>
            </a:r>
            <a:r>
              <a:rPr kumimoji="0" lang="en-US" sz="3600" b="0" i="0" u="none" strike="noStrike" kern="1200" cap="none" spc="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aleway"/>
                <a:ea typeface="Roboto"/>
                <a:cs typeface="Roboto"/>
              </a:rPr>
              <a:t>the BEAD program.</a:t>
            </a:r>
            <a:endParaRPr lang="en-US" sz="3600" b="0" i="0" u="none" strike="noStrike" kern="1200" cap="none" spc="8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aleway"/>
              <a:ea typeface="Roboto"/>
              <a:cs typeface="Roboto"/>
            </a:endParaRPr>
          </a:p>
          <a:p>
            <a:pPr marL="571500" indent="-571500">
              <a:lnSpc>
                <a:spcPct val="161111"/>
              </a:lnSpc>
              <a:buFont typeface="Arial" panose="020B0604020202020204" pitchFamily="34" charset="0"/>
              <a:buChar char="•"/>
              <a:defRPr/>
            </a:pPr>
            <a:r>
              <a:rPr lang="en-US" sz="3600" spc="80" dirty="0">
                <a:solidFill>
                  <a:prstClr val="black"/>
                </a:solidFill>
                <a:latin typeface="Raleway"/>
                <a:ea typeface="Roboto"/>
                <a:cs typeface="Roboto"/>
              </a:rPr>
              <a:t>The DEA aims to ensure that </a:t>
            </a:r>
            <a:r>
              <a:rPr lang="en-US" sz="3600" b="1" spc="80" dirty="0">
                <a:solidFill>
                  <a:srgbClr val="8C4D2B"/>
                </a:solidFill>
                <a:latin typeface="Raleway"/>
                <a:ea typeface="Roboto"/>
                <a:cs typeface="Roboto"/>
              </a:rPr>
              <a:t>all communities have the skills, technology, and capacity</a:t>
            </a:r>
            <a:r>
              <a:rPr lang="en-US" sz="3600" spc="80" dirty="0">
                <a:latin typeface="Raleway"/>
                <a:ea typeface="Roboto"/>
                <a:cs typeface="Roboto"/>
              </a:rPr>
              <a:t> to reap the full benefits of our digital economy.</a:t>
            </a:r>
          </a:p>
          <a:p>
            <a:pPr marL="571500" indent="-571500">
              <a:lnSpc>
                <a:spcPct val="161111"/>
              </a:lnSpc>
              <a:buFont typeface="Arial" panose="020B0604020202020204" pitchFamily="34" charset="0"/>
              <a:buChar char="•"/>
              <a:defRPr/>
            </a:pPr>
            <a:r>
              <a:rPr lang="en-US" sz="3600" spc="80" dirty="0">
                <a:solidFill>
                  <a:prstClr val="black"/>
                </a:solidFill>
                <a:latin typeface="Raleway"/>
                <a:ea typeface="Roboto"/>
                <a:cs typeface="Roboto"/>
              </a:rPr>
              <a:t>The Governor’s Office designated the </a:t>
            </a:r>
            <a:r>
              <a:rPr lang="en-US" sz="3600" b="1" spc="80" dirty="0">
                <a:solidFill>
                  <a:srgbClr val="8C4D2B"/>
                </a:solidFill>
                <a:latin typeface="Raleway"/>
                <a:ea typeface="Roboto"/>
                <a:cs typeface="Roboto"/>
              </a:rPr>
              <a:t>ICfL as the administrative entity</a:t>
            </a:r>
            <a:r>
              <a:rPr lang="en-US" sz="3600" spc="80" dirty="0">
                <a:solidFill>
                  <a:prstClr val="black"/>
                </a:solidFill>
                <a:latin typeface="Raleway"/>
                <a:ea typeface="Roboto"/>
                <a:cs typeface="Roboto"/>
              </a:rPr>
              <a:t> for the DEA programs. </a:t>
            </a:r>
            <a:endParaRPr lang="en-US" sz="3600" b="0" i="0" u="none" strike="noStrike" kern="1200" cap="none" spc="8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aleway"/>
              <a:ea typeface="Roboto"/>
              <a:cs typeface="Roboto"/>
            </a:endParaRPr>
          </a:p>
        </p:txBody>
      </p:sp>
      <p:sp>
        <p:nvSpPr>
          <p:cNvPr id="11" name="Freeform 11">
            <a:extLst>
              <a:ext uri="{FF2B5EF4-FFF2-40B4-BE49-F238E27FC236}">
                <a16:creationId xmlns:a16="http://schemas.microsoft.com/office/drawing/2014/main" id="{96641C2E-0E77-6EC9-8824-2F66994213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8067" y="9604829"/>
            <a:ext cx="1987501" cy="478602"/>
          </a:xfrm>
          <a:custGeom>
            <a:avLst/>
            <a:gdLst/>
            <a:ahLst/>
            <a:cxnLst/>
            <a:rect l="l" t="t" r="r" b="b"/>
            <a:pathLst>
              <a:path w="1987501" h="478602">
                <a:moveTo>
                  <a:pt x="0" y="0"/>
                </a:moveTo>
                <a:lnTo>
                  <a:pt x="1987501" y="0"/>
                </a:lnTo>
                <a:lnTo>
                  <a:pt x="1987501" y="478602"/>
                </a:lnTo>
                <a:lnTo>
                  <a:pt x="0" y="47860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736767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9D43AD-5020-C0AE-0A22-E01E3254FF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>
            <a:extLst>
              <a:ext uri="{FF2B5EF4-FFF2-40B4-BE49-F238E27FC236}">
                <a16:creationId xmlns:a16="http://schemas.microsoft.com/office/drawing/2014/main" id="{76CB34E4-324A-9164-15D1-3E4EC80E07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183444" y="0"/>
            <a:ext cx="2257715" cy="1873125"/>
          </a:xfrm>
          <a:custGeom>
            <a:avLst/>
            <a:gdLst/>
            <a:ahLst/>
            <a:cxnLst/>
            <a:rect l="l" t="t" r="r" b="b"/>
            <a:pathLst>
              <a:path w="1000929" h="830426">
                <a:moveTo>
                  <a:pt x="0" y="0"/>
                </a:moveTo>
                <a:lnTo>
                  <a:pt x="1000929" y="0"/>
                </a:lnTo>
                <a:lnTo>
                  <a:pt x="1000929" y="830426"/>
                </a:lnTo>
                <a:lnTo>
                  <a:pt x="0" y="830426"/>
                </a:lnTo>
                <a:close/>
              </a:path>
            </a:pathLst>
          </a:custGeom>
          <a:solidFill>
            <a:srgbClr val="8F6E5C"/>
          </a:solid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5" name="Group 5">
            <a:extLst>
              <a:ext uri="{FF2B5EF4-FFF2-40B4-BE49-F238E27FC236}">
                <a16:creationId xmlns:a16="http://schemas.microsoft.com/office/drawing/2014/main" id="{33DB2542-01ED-C0F7-34DE-F9B00B2413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9429913"/>
            <a:ext cx="18288000" cy="857087"/>
            <a:chOff x="0" y="0"/>
            <a:chExt cx="8107751" cy="379978"/>
          </a:xfrm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B795AD99-8EC4-2A7E-907E-1B59A4597936}"/>
                </a:ext>
              </a:extLst>
            </p:cNvPr>
            <p:cNvSpPr/>
            <p:nvPr/>
          </p:nvSpPr>
          <p:spPr>
            <a:xfrm>
              <a:off x="0" y="0"/>
              <a:ext cx="8107751" cy="379978"/>
            </a:xfrm>
            <a:custGeom>
              <a:avLst/>
              <a:gdLst/>
              <a:ahLst/>
              <a:cxnLst/>
              <a:rect l="l" t="t" r="r" b="b"/>
              <a:pathLst>
                <a:path w="8107751" h="379978">
                  <a:moveTo>
                    <a:pt x="0" y="0"/>
                  </a:moveTo>
                  <a:lnTo>
                    <a:pt x="8107751" y="0"/>
                  </a:lnTo>
                  <a:lnTo>
                    <a:pt x="8107751" y="379978"/>
                  </a:lnTo>
                  <a:lnTo>
                    <a:pt x="0" y="379978"/>
                  </a:lnTo>
                  <a:close/>
                </a:path>
              </a:pathLst>
            </a:custGeom>
            <a:solidFill>
              <a:srgbClr val="59301A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7" name="TextBox 7">
              <a:extLst>
                <a:ext uri="{FF2B5EF4-FFF2-40B4-BE49-F238E27FC236}">
                  <a16:creationId xmlns:a16="http://schemas.microsoft.com/office/drawing/2014/main" id="{43DDC49E-A91C-7773-F640-457C40EF9D87}"/>
                </a:ext>
              </a:extLst>
            </p:cNvPr>
            <p:cNvSpPr txBox="1"/>
            <p:nvPr/>
          </p:nvSpPr>
          <p:spPr>
            <a:xfrm>
              <a:off x="0" y="-57150"/>
              <a:ext cx="812800" cy="8699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64135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endParaRPr>
            </a:p>
          </p:txBody>
        </p:sp>
      </p:grpSp>
      <p:grpSp>
        <p:nvGrpSpPr>
          <p:cNvPr id="8" name="Group 8">
            <a:extLst>
              <a:ext uri="{FF2B5EF4-FFF2-40B4-BE49-F238E27FC236}">
                <a16:creationId xmlns:a16="http://schemas.microsoft.com/office/drawing/2014/main" id="{0C0F15B4-50A3-D846-4FBE-C0BEF3A774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2217982" y="0"/>
            <a:ext cx="3758405" cy="1873125"/>
            <a:chOff x="0" y="0"/>
            <a:chExt cx="1666241" cy="830426"/>
          </a:xfrm>
        </p:grpSpPr>
        <p:sp>
          <p:nvSpPr>
            <p:cNvPr id="9" name="Freeform 9">
              <a:extLst>
                <a:ext uri="{FF2B5EF4-FFF2-40B4-BE49-F238E27FC236}">
                  <a16:creationId xmlns:a16="http://schemas.microsoft.com/office/drawing/2014/main" id="{7D45459C-D3A4-FF73-A6A3-889A0AED0B99}"/>
                </a:ext>
              </a:extLst>
            </p:cNvPr>
            <p:cNvSpPr/>
            <p:nvPr/>
          </p:nvSpPr>
          <p:spPr>
            <a:xfrm>
              <a:off x="0" y="0"/>
              <a:ext cx="1666241" cy="830426"/>
            </a:xfrm>
            <a:custGeom>
              <a:avLst/>
              <a:gdLst/>
              <a:ahLst/>
              <a:cxnLst/>
              <a:rect l="l" t="t" r="r" b="b"/>
              <a:pathLst>
                <a:path w="1666241" h="830426">
                  <a:moveTo>
                    <a:pt x="0" y="0"/>
                  </a:moveTo>
                  <a:lnTo>
                    <a:pt x="1666241" y="0"/>
                  </a:lnTo>
                  <a:lnTo>
                    <a:pt x="1666241" y="830426"/>
                  </a:lnTo>
                  <a:lnTo>
                    <a:pt x="0" y="830426"/>
                  </a:lnTo>
                  <a:close/>
                </a:path>
              </a:pathLst>
            </a:custGeom>
            <a:solidFill>
              <a:srgbClr val="59301A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" name="TextBox 10">
              <a:extLst>
                <a:ext uri="{FF2B5EF4-FFF2-40B4-BE49-F238E27FC236}">
                  <a16:creationId xmlns:a16="http://schemas.microsoft.com/office/drawing/2014/main" id="{8EE4F814-AA91-FE1C-4BEE-D458AB9806FC}"/>
                </a:ext>
              </a:extLst>
            </p:cNvPr>
            <p:cNvSpPr txBox="1"/>
            <p:nvPr/>
          </p:nvSpPr>
          <p:spPr>
            <a:xfrm>
              <a:off x="0" y="-57150"/>
              <a:ext cx="812800" cy="8699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64135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endParaRPr>
            </a:p>
          </p:txBody>
        </p:sp>
      </p:grpSp>
      <p:grpSp>
        <p:nvGrpSpPr>
          <p:cNvPr id="12" name="Group 12">
            <a:extLst>
              <a:ext uri="{FF2B5EF4-FFF2-40B4-BE49-F238E27FC236}">
                <a16:creationId xmlns:a16="http://schemas.microsoft.com/office/drawing/2014/main" id="{EF7E87E6-0E8D-F579-E9F8-E522CE8092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0"/>
            <a:ext cx="11989013" cy="1873125"/>
            <a:chOff x="0" y="0"/>
            <a:chExt cx="5315175" cy="830426"/>
          </a:xfrm>
        </p:grpSpPr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FF93629A-0E18-4879-9AF3-3D565A0140A0}"/>
                </a:ext>
              </a:extLst>
            </p:cNvPr>
            <p:cNvSpPr/>
            <p:nvPr/>
          </p:nvSpPr>
          <p:spPr>
            <a:xfrm>
              <a:off x="0" y="0"/>
              <a:ext cx="5315176" cy="830426"/>
            </a:xfrm>
            <a:custGeom>
              <a:avLst/>
              <a:gdLst/>
              <a:ahLst/>
              <a:cxnLst/>
              <a:rect l="l" t="t" r="r" b="b"/>
              <a:pathLst>
                <a:path w="5315176" h="830426">
                  <a:moveTo>
                    <a:pt x="0" y="0"/>
                  </a:moveTo>
                  <a:lnTo>
                    <a:pt x="5315176" y="0"/>
                  </a:lnTo>
                  <a:lnTo>
                    <a:pt x="5315176" y="830426"/>
                  </a:lnTo>
                  <a:lnTo>
                    <a:pt x="0" y="830426"/>
                  </a:lnTo>
                  <a:close/>
                </a:path>
              </a:pathLst>
            </a:custGeom>
            <a:solidFill>
              <a:srgbClr val="545B3E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4" name="TextBox 14">
              <a:extLst>
                <a:ext uri="{FF2B5EF4-FFF2-40B4-BE49-F238E27FC236}">
                  <a16:creationId xmlns:a16="http://schemas.microsoft.com/office/drawing/2014/main" id="{3EC73778-C4C0-B1F9-CB60-7EF79D5EB390}"/>
                </a:ext>
              </a:extLst>
            </p:cNvPr>
            <p:cNvSpPr txBox="1"/>
            <p:nvPr/>
          </p:nvSpPr>
          <p:spPr>
            <a:xfrm>
              <a:off x="0" y="-57150"/>
              <a:ext cx="812800" cy="8699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64135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endParaRPr>
            </a:p>
          </p:txBody>
        </p:sp>
      </p:grpSp>
      <p:sp>
        <p:nvSpPr>
          <p:cNvPr id="16" name="TextBox 16">
            <a:extLst>
              <a:ext uri="{FF2B5EF4-FFF2-40B4-BE49-F238E27FC236}">
                <a16:creationId xmlns:a16="http://schemas.microsoft.com/office/drawing/2014/main" id="{03EDA0BC-293F-D901-D838-DD34F0EAD6D0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0" y="154217"/>
            <a:ext cx="11969593" cy="1396023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38877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Bold"/>
                <a:ea typeface="+mn-ea"/>
                <a:cs typeface="+mn-cs"/>
              </a:rPr>
              <a:t>Timeline</a:t>
            </a:r>
            <a:endParaRPr lang="en-US" sz="7200" dirty="0">
              <a:ea typeface="+mn-ea"/>
              <a:cs typeface="+mn-cs"/>
            </a:endParaRPr>
          </a:p>
        </p:txBody>
      </p:sp>
      <p:sp>
        <p:nvSpPr>
          <p:cNvPr id="4" name="TextBox 14">
            <a:extLst>
              <a:ext uri="{FF2B5EF4-FFF2-40B4-BE49-F238E27FC236}">
                <a16:creationId xmlns:a16="http://schemas.microsoft.com/office/drawing/2014/main" id="{8D5C8663-6296-FA80-E836-C5D00674297A}"/>
              </a:ext>
            </a:extLst>
          </p:cNvPr>
          <p:cNvSpPr txBox="1"/>
          <p:nvPr/>
        </p:nvSpPr>
        <p:spPr>
          <a:xfrm>
            <a:off x="979451" y="2967597"/>
            <a:ext cx="16329098" cy="523893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>
              <a:lnSpc>
                <a:spcPct val="161111"/>
              </a:lnSpc>
              <a:buFont typeface="Arial" panose="020B0604020202020204" pitchFamily="34" charset="0"/>
              <a:buChar char="•"/>
              <a:defRPr/>
            </a:pPr>
            <a:r>
              <a:rPr kumimoji="0" lang="en-US" sz="3600" b="1" i="0" u="none" strike="noStrike" kern="1200" cap="none" spc="80" normalizeH="0" baseline="0" noProof="0" dirty="0">
                <a:ln>
                  <a:noFill/>
                </a:ln>
                <a:solidFill>
                  <a:srgbClr val="8C4D2B"/>
                </a:solidFill>
                <a:effectLst/>
                <a:uLnTx/>
                <a:uFillTx/>
                <a:latin typeface="Raleway"/>
                <a:ea typeface="Roboto"/>
                <a:cs typeface="Roboto"/>
              </a:rPr>
              <a:t>November 2022: </a:t>
            </a:r>
            <a:r>
              <a:rPr kumimoji="0" lang="en-US" sz="3600" b="0" i="0" u="none" strike="noStrike" kern="1200" cap="none" spc="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aleway"/>
                <a:ea typeface="Roboto"/>
                <a:cs typeface="Roboto"/>
              </a:rPr>
              <a:t>$564,706 planning grant </a:t>
            </a:r>
            <a:r>
              <a:rPr lang="en-US" sz="3600" spc="80" dirty="0">
                <a:solidFill>
                  <a:prstClr val="black"/>
                </a:solidFill>
                <a:latin typeface="Raleway"/>
                <a:ea typeface="Roboto"/>
                <a:cs typeface="Roboto"/>
              </a:rPr>
              <a:t>for</a:t>
            </a:r>
            <a:r>
              <a:rPr kumimoji="0" lang="en-US" sz="3600" b="0" i="0" u="none" strike="noStrike" kern="1200" cap="none" spc="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aleway"/>
                <a:ea typeface="Roboto"/>
                <a:cs typeface="Roboto"/>
              </a:rPr>
              <a:t> the Digital Access for All Idahoans</a:t>
            </a:r>
            <a:r>
              <a:rPr lang="en-US" sz="3600" spc="80" dirty="0">
                <a:solidFill>
                  <a:prstClr val="black"/>
                </a:solidFill>
                <a:latin typeface="Raleway"/>
                <a:ea typeface="Roboto"/>
                <a:cs typeface="Roboto"/>
              </a:rPr>
              <a:t> (DAAI) Plan</a:t>
            </a:r>
            <a:r>
              <a:rPr kumimoji="0" lang="en-US" sz="3600" b="0" i="0" u="none" strike="noStrike" kern="1200" cap="none" spc="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aleway"/>
                <a:ea typeface="Roboto"/>
                <a:cs typeface="Roboto"/>
              </a:rPr>
              <a:t>.</a:t>
            </a:r>
            <a:endParaRPr lang="en-US" sz="3600" b="0" i="0" u="none" strike="noStrike" kern="1200" cap="none" spc="8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aleway"/>
              <a:ea typeface="Roboto"/>
              <a:cs typeface="Roboto"/>
            </a:endParaRPr>
          </a:p>
          <a:p>
            <a:pPr marL="571500" indent="-571500">
              <a:lnSpc>
                <a:spcPct val="161111"/>
              </a:lnSpc>
              <a:buFont typeface="Arial" panose="020B0604020202020204" pitchFamily="34" charset="0"/>
              <a:buChar char="•"/>
              <a:defRPr/>
            </a:pPr>
            <a:r>
              <a:rPr kumimoji="0" lang="en-US" sz="3600" b="1" i="0" u="none" strike="noStrike" kern="1200" cap="none" spc="80" normalizeH="0" baseline="0" noProof="0" dirty="0">
                <a:ln>
                  <a:noFill/>
                </a:ln>
                <a:solidFill>
                  <a:srgbClr val="8C4D2B"/>
                </a:solidFill>
                <a:effectLst/>
                <a:uLnTx/>
                <a:uFillTx/>
                <a:latin typeface="Raleway"/>
                <a:ea typeface="Roboto"/>
                <a:cs typeface="Roboto"/>
              </a:rPr>
              <a:t>October 2023:</a:t>
            </a:r>
            <a:r>
              <a:rPr lang="en-US" sz="3600" b="1" spc="80" dirty="0">
                <a:solidFill>
                  <a:srgbClr val="8C4D2B"/>
                </a:solidFill>
                <a:latin typeface="Raleway"/>
                <a:ea typeface="Roboto"/>
                <a:cs typeface="Roboto"/>
              </a:rPr>
              <a:t> </a:t>
            </a:r>
            <a:r>
              <a:rPr lang="en-US" sz="3600" spc="80" dirty="0">
                <a:solidFill>
                  <a:prstClr val="black"/>
                </a:solidFill>
                <a:latin typeface="Raleway"/>
                <a:ea typeface="Roboto"/>
                <a:cs typeface="Roboto"/>
              </a:rPr>
              <a:t>DAAI Plan submitted</a:t>
            </a:r>
            <a:r>
              <a:rPr kumimoji="0" lang="en-US" sz="3600" i="0" u="none" strike="noStrike" kern="1200" cap="none" spc="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aleway"/>
                <a:ea typeface="Roboto"/>
                <a:cs typeface="Roboto"/>
              </a:rPr>
              <a:t> early and $180,145 under budget.</a:t>
            </a:r>
            <a:endParaRPr lang="en-US" sz="3600" i="0" u="none" strike="noStrike" kern="1200" cap="none" spc="8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aleway"/>
              <a:ea typeface="Roboto"/>
              <a:cs typeface="Roboto"/>
            </a:endParaRPr>
          </a:p>
          <a:p>
            <a:pPr marL="571500" indent="-571500">
              <a:lnSpc>
                <a:spcPct val="161111"/>
              </a:lnSpc>
              <a:buFont typeface="Arial" panose="020B0604020202020204" pitchFamily="34" charset="0"/>
              <a:buChar char="•"/>
              <a:defRPr/>
            </a:pPr>
            <a:r>
              <a:rPr lang="en-US" sz="3600" b="1" spc="80" dirty="0">
                <a:solidFill>
                  <a:srgbClr val="8C4D2B"/>
                </a:solidFill>
                <a:latin typeface="Raleway"/>
                <a:ea typeface="Roboto"/>
                <a:cs typeface="Roboto"/>
              </a:rPr>
              <a:t>February 2024: </a:t>
            </a:r>
            <a:r>
              <a:rPr lang="en-US" sz="3600" spc="80" dirty="0">
                <a:latin typeface="Raleway"/>
                <a:ea typeface="Roboto"/>
                <a:cs typeface="Roboto"/>
              </a:rPr>
              <a:t>One of the first</a:t>
            </a:r>
            <a:r>
              <a:rPr lang="en-US" sz="3600" spc="80" dirty="0">
                <a:solidFill>
                  <a:prstClr val="black"/>
                </a:solidFill>
                <a:latin typeface="Raleway"/>
                <a:ea typeface="Roboto"/>
                <a:cs typeface="Roboto"/>
              </a:rPr>
              <a:t> six states to have a fully accepted plan.</a:t>
            </a:r>
          </a:p>
          <a:p>
            <a:pPr marL="571500" indent="-571500">
              <a:lnSpc>
                <a:spcPct val="161111"/>
              </a:lnSpc>
              <a:buFont typeface="Arial" panose="020B0604020202020204" pitchFamily="34" charset="0"/>
              <a:buChar char="•"/>
              <a:defRPr/>
            </a:pPr>
            <a:r>
              <a:rPr lang="en-US" sz="3600" b="1" spc="80" dirty="0">
                <a:solidFill>
                  <a:srgbClr val="8C4D2B"/>
                </a:solidFill>
                <a:latin typeface="Raleway"/>
                <a:ea typeface="Roboto"/>
                <a:cs typeface="Roboto"/>
              </a:rPr>
              <a:t>October 2024: </a:t>
            </a:r>
            <a:r>
              <a:rPr lang="en-US" sz="3600" spc="80" dirty="0">
                <a:latin typeface="Raleway"/>
                <a:ea typeface="Roboto"/>
                <a:cs typeface="Roboto"/>
              </a:rPr>
              <a:t>T</a:t>
            </a:r>
            <a:r>
              <a:rPr lang="en-US" sz="3600" spc="80" dirty="0">
                <a:solidFill>
                  <a:prstClr val="black"/>
                </a:solidFill>
                <a:latin typeface="Raleway"/>
                <a:ea typeface="Roboto"/>
                <a:cs typeface="Roboto"/>
              </a:rPr>
              <a:t>hird state to receive a capacity grant award for plan implementation.</a:t>
            </a:r>
            <a:endParaRPr lang="en-US" sz="3600" i="0" u="none" strike="noStrike" kern="1200" cap="none" spc="8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aleway"/>
              <a:ea typeface="Roboto"/>
              <a:cs typeface="Roboto"/>
            </a:endParaRPr>
          </a:p>
        </p:txBody>
      </p:sp>
      <p:sp>
        <p:nvSpPr>
          <p:cNvPr id="11" name="Freeform 11">
            <a:extLst>
              <a:ext uri="{FF2B5EF4-FFF2-40B4-BE49-F238E27FC236}">
                <a16:creationId xmlns:a16="http://schemas.microsoft.com/office/drawing/2014/main" id="{9DB989BE-B41D-7448-815D-40119C24D5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8067" y="9604829"/>
            <a:ext cx="1987501" cy="478602"/>
          </a:xfrm>
          <a:custGeom>
            <a:avLst/>
            <a:gdLst/>
            <a:ahLst/>
            <a:cxnLst/>
            <a:rect l="l" t="t" r="r" b="b"/>
            <a:pathLst>
              <a:path w="1987501" h="478602">
                <a:moveTo>
                  <a:pt x="0" y="0"/>
                </a:moveTo>
                <a:lnTo>
                  <a:pt x="1987501" y="0"/>
                </a:lnTo>
                <a:lnTo>
                  <a:pt x="1987501" y="478602"/>
                </a:lnTo>
                <a:lnTo>
                  <a:pt x="0" y="47860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864800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183444" y="0"/>
            <a:ext cx="2334294" cy="1873125"/>
          </a:xfrm>
          <a:custGeom>
            <a:avLst/>
            <a:gdLst/>
            <a:ahLst/>
            <a:cxnLst/>
            <a:rect l="l" t="t" r="r" b="b"/>
            <a:pathLst>
              <a:path w="1034879" h="830426">
                <a:moveTo>
                  <a:pt x="0" y="0"/>
                </a:moveTo>
                <a:lnTo>
                  <a:pt x="1034879" y="0"/>
                </a:lnTo>
                <a:lnTo>
                  <a:pt x="1034879" y="830426"/>
                </a:lnTo>
                <a:lnTo>
                  <a:pt x="0" y="830426"/>
                </a:lnTo>
                <a:close/>
              </a:path>
            </a:pathLst>
          </a:custGeom>
          <a:solidFill>
            <a:srgbClr val="8F6E5C"/>
          </a:solid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5" name="Group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9429913"/>
            <a:ext cx="18288000" cy="857087"/>
            <a:chOff x="0" y="0"/>
            <a:chExt cx="8107751" cy="379978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8107751" cy="379978"/>
            </a:xfrm>
            <a:custGeom>
              <a:avLst/>
              <a:gdLst/>
              <a:ahLst/>
              <a:cxnLst/>
              <a:rect l="l" t="t" r="r" b="b"/>
              <a:pathLst>
                <a:path w="8107751" h="379978">
                  <a:moveTo>
                    <a:pt x="0" y="0"/>
                  </a:moveTo>
                  <a:lnTo>
                    <a:pt x="8107751" y="0"/>
                  </a:lnTo>
                  <a:lnTo>
                    <a:pt x="8107751" y="379978"/>
                  </a:lnTo>
                  <a:lnTo>
                    <a:pt x="0" y="379978"/>
                  </a:lnTo>
                  <a:close/>
                </a:path>
              </a:pathLst>
            </a:custGeom>
            <a:solidFill>
              <a:srgbClr val="59301A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57150"/>
              <a:ext cx="812800" cy="8699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ts val="265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8" name="Group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2217982" y="0"/>
            <a:ext cx="3758405" cy="1873125"/>
            <a:chOff x="0" y="0"/>
            <a:chExt cx="1666241" cy="830426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1666241" cy="830426"/>
            </a:xfrm>
            <a:custGeom>
              <a:avLst/>
              <a:gdLst/>
              <a:ahLst/>
              <a:cxnLst/>
              <a:rect l="l" t="t" r="r" b="b"/>
              <a:pathLst>
                <a:path w="1666241" h="830426">
                  <a:moveTo>
                    <a:pt x="0" y="0"/>
                  </a:moveTo>
                  <a:lnTo>
                    <a:pt x="1666241" y="0"/>
                  </a:lnTo>
                  <a:lnTo>
                    <a:pt x="1666241" y="830426"/>
                  </a:lnTo>
                  <a:lnTo>
                    <a:pt x="0" y="830426"/>
                  </a:lnTo>
                  <a:close/>
                </a:path>
              </a:pathLst>
            </a:custGeom>
            <a:solidFill>
              <a:srgbClr val="59301A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57150"/>
              <a:ext cx="812800" cy="8699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ts val="2659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12" name="Group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0"/>
            <a:ext cx="11989013" cy="1873125"/>
            <a:chOff x="0" y="0"/>
            <a:chExt cx="5315175" cy="830426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5315176" cy="830426"/>
            </a:xfrm>
            <a:custGeom>
              <a:avLst/>
              <a:gdLst/>
              <a:ahLst/>
              <a:cxnLst/>
              <a:rect l="l" t="t" r="r" b="b"/>
              <a:pathLst>
                <a:path w="5315176" h="830426">
                  <a:moveTo>
                    <a:pt x="0" y="0"/>
                  </a:moveTo>
                  <a:lnTo>
                    <a:pt x="5315176" y="0"/>
                  </a:lnTo>
                  <a:lnTo>
                    <a:pt x="5315176" y="830426"/>
                  </a:lnTo>
                  <a:lnTo>
                    <a:pt x="0" y="830426"/>
                  </a:lnTo>
                  <a:close/>
                </a:path>
              </a:pathLst>
            </a:custGeom>
            <a:solidFill>
              <a:srgbClr val="545B3E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0" y="-57150"/>
              <a:ext cx="812800" cy="8699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ts val="265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15" name="TextBox 15"/>
          <p:cNvSpPr txBox="1">
            <a:spLocks noGrp="1"/>
          </p:cNvSpPr>
          <p:nvPr>
            <p:ph type="title" idx="4294967295"/>
          </p:nvPr>
        </p:nvSpPr>
        <p:spPr>
          <a:xfrm>
            <a:off x="0" y="135718"/>
            <a:ext cx="11969593" cy="1433021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124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Bold"/>
                <a:ea typeface="+mn-ea"/>
                <a:cs typeface="+mn-cs"/>
              </a:rPr>
              <a:t>Goals of the DAAI Plan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978408" y="2727243"/>
            <a:ext cx="16331184" cy="571964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600" b="0" i="0" u="none" strike="noStrike" kern="1200" cap="none" spc="91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aleway" pitchFamily="2" charset="0"/>
                <a:ea typeface="+mn-ea"/>
                <a:cs typeface="+mn-cs"/>
              </a:rPr>
              <a:t>Increase adoption and affordability of </a:t>
            </a:r>
            <a:r>
              <a:rPr kumimoji="0" lang="en-US" sz="3600" b="1" i="0" u="none" strike="noStrike" kern="1200" cap="none" spc="91" normalizeH="0" baseline="0" noProof="0" dirty="0">
                <a:ln>
                  <a:noFill/>
                </a:ln>
                <a:solidFill>
                  <a:srgbClr val="8C4D2B"/>
                </a:solidFill>
                <a:effectLst/>
                <a:uLnTx/>
                <a:uFillTx/>
                <a:latin typeface="Raleway" pitchFamily="2" charset="0"/>
                <a:ea typeface="+mn-ea"/>
                <a:cs typeface="+mn-cs"/>
              </a:rPr>
              <a:t>broadband</a:t>
            </a:r>
            <a:r>
              <a:rPr kumimoji="0" lang="en-US" sz="3600" b="0" i="0" u="none" strike="noStrike" kern="1200" cap="none" spc="91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aleway" pitchFamily="2" charset="0"/>
                <a:ea typeface="+mn-ea"/>
                <a:cs typeface="+mn-cs"/>
              </a:rPr>
              <a:t> technology.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  <a:defRPr/>
            </a:pPr>
            <a:r>
              <a:rPr kumimoji="0" lang="en-US" sz="3600" b="0" i="0" u="none" strike="noStrike" kern="1200" cap="none" spc="91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aleway"/>
              </a:rPr>
              <a:t>Improve </a:t>
            </a:r>
            <a:r>
              <a:rPr kumimoji="0" lang="en-US" sz="3600" b="1" i="0" u="none" strike="noStrike" kern="1200" cap="none" spc="91" normalizeH="0" baseline="0" noProof="0" dirty="0">
                <a:ln>
                  <a:noFill/>
                </a:ln>
                <a:solidFill>
                  <a:srgbClr val="8C4D2B"/>
                </a:solidFill>
                <a:effectLst/>
                <a:uLnTx/>
                <a:uFillTx/>
                <a:latin typeface="Raleway"/>
              </a:rPr>
              <a:t>online accessibility </a:t>
            </a:r>
            <a:r>
              <a:rPr kumimoji="0" lang="en-US" sz="3600" b="0" i="0" u="none" strike="noStrike" kern="1200" cap="none" spc="91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aleway"/>
              </a:rPr>
              <a:t>and inclusivity of public resources </a:t>
            </a:r>
            <a:r>
              <a:rPr lang="en-US" sz="3600" spc="91" dirty="0">
                <a:solidFill>
                  <a:prstClr val="black"/>
                </a:solidFill>
                <a:latin typeface="Raleway"/>
              </a:rPr>
              <a:t>and services</a:t>
            </a:r>
            <a:r>
              <a:rPr kumimoji="0" lang="en-US" sz="3600" b="0" i="0" u="none" strike="noStrike" kern="1200" cap="none" spc="91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aleway"/>
              </a:rPr>
              <a:t>.</a:t>
            </a:r>
            <a:endParaRPr lang="en-US" sz="3600" b="0" i="0" u="none" strike="noStrike" kern="1200" cap="none" spc="91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aleway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600" b="0" i="0" u="none" strike="noStrike" kern="1200" cap="none" spc="91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aleway" pitchFamily="2" charset="0"/>
                <a:ea typeface="+mn-ea"/>
                <a:cs typeface="+mn-cs"/>
              </a:rPr>
              <a:t>Increase </a:t>
            </a:r>
            <a:r>
              <a:rPr kumimoji="0" lang="en-US" sz="3600" b="1" i="0" u="none" strike="noStrike" kern="1200" cap="none" spc="91" normalizeH="0" baseline="0" noProof="0" dirty="0">
                <a:ln>
                  <a:noFill/>
                </a:ln>
                <a:solidFill>
                  <a:srgbClr val="8C4D2B"/>
                </a:solidFill>
                <a:effectLst/>
                <a:uLnTx/>
                <a:uFillTx/>
                <a:latin typeface="Raleway" pitchFamily="2" charset="0"/>
                <a:ea typeface="+mn-ea"/>
                <a:cs typeface="+mn-cs"/>
              </a:rPr>
              <a:t>digital skills.</a:t>
            </a:r>
            <a:endParaRPr kumimoji="0" lang="en-US" sz="3600" b="0" i="0" u="none" strike="noStrike" kern="1200" cap="none" spc="91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aleway" pitchFamily="2" charset="0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600" b="0" i="0" u="none" strike="noStrike" kern="1200" cap="none" spc="91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aleway" pitchFamily="2" charset="0"/>
                <a:ea typeface="+mn-ea"/>
                <a:cs typeface="+mn-cs"/>
              </a:rPr>
              <a:t>Spread awareness of </a:t>
            </a:r>
            <a:r>
              <a:rPr kumimoji="0" lang="en-US" sz="3600" b="1" i="0" u="none" strike="noStrike" kern="1200" cap="none" spc="91" normalizeH="0" baseline="0" noProof="0" dirty="0">
                <a:ln>
                  <a:noFill/>
                </a:ln>
                <a:solidFill>
                  <a:srgbClr val="8C4D2B"/>
                </a:solidFill>
                <a:effectLst/>
                <a:uLnTx/>
                <a:uFillTx/>
                <a:latin typeface="Raleway" pitchFamily="2" charset="0"/>
                <a:ea typeface="+mn-ea"/>
                <a:cs typeface="+mn-cs"/>
              </a:rPr>
              <a:t>cybersecurity</a:t>
            </a:r>
            <a:r>
              <a:rPr kumimoji="0" lang="en-US" sz="3600" b="0" i="0" u="none" strike="noStrike" kern="1200" cap="none" spc="91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aleway" pitchFamily="2" charset="0"/>
                <a:ea typeface="+mn-ea"/>
                <a:cs typeface="+mn-cs"/>
              </a:rPr>
              <a:t> and online privacy.</a:t>
            </a:r>
          </a:p>
          <a:p>
            <a:pPr marL="514350" marR="0" lvl="0" indent="-5143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600" b="0" i="0" u="none" strike="noStrike" kern="1200" cap="none" spc="91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aleway" pitchFamily="2" charset="0"/>
                <a:ea typeface="+mn-ea"/>
                <a:cs typeface="+mn-cs"/>
              </a:rPr>
              <a:t>Increase the availability and affordability of </a:t>
            </a:r>
            <a:r>
              <a:rPr kumimoji="0" lang="en-US" sz="3600" b="1" i="0" u="none" strike="noStrike" kern="1200" cap="none" spc="91" normalizeH="0" baseline="0" noProof="0" dirty="0">
                <a:ln>
                  <a:noFill/>
                </a:ln>
                <a:solidFill>
                  <a:srgbClr val="8C4D2B"/>
                </a:solidFill>
                <a:effectLst/>
                <a:uLnTx/>
                <a:uFillTx/>
                <a:latin typeface="Raleway" pitchFamily="2" charset="0"/>
                <a:ea typeface="+mn-ea"/>
                <a:cs typeface="+mn-cs"/>
              </a:rPr>
              <a:t>devices and technical support.</a:t>
            </a:r>
            <a:endParaRPr kumimoji="0" lang="en-US" sz="3600" b="0" i="0" u="none" strike="noStrike" kern="1200" cap="none" spc="91" normalizeH="0" baseline="0" noProof="0" dirty="0">
              <a:ln>
                <a:noFill/>
              </a:ln>
              <a:solidFill>
                <a:srgbClr val="3B718D"/>
              </a:solidFill>
              <a:effectLst/>
              <a:uLnTx/>
              <a:uFillTx/>
              <a:latin typeface="Raleway Bold"/>
              <a:ea typeface="+mn-ea"/>
              <a:cs typeface="+mn-cs"/>
            </a:endParaRPr>
          </a:p>
        </p:txBody>
      </p:sp>
      <p:sp>
        <p:nvSpPr>
          <p:cNvPr id="11" name="Freeform 11" descr="Idaho Commission for Libraries logo"/>
          <p:cNvSpPr/>
          <p:nvPr/>
        </p:nvSpPr>
        <p:spPr>
          <a:xfrm>
            <a:off x="518067" y="9604829"/>
            <a:ext cx="1987501" cy="478602"/>
          </a:xfrm>
          <a:custGeom>
            <a:avLst/>
            <a:gdLst/>
            <a:ahLst/>
            <a:cxnLst/>
            <a:rect l="l" t="t" r="r" b="b"/>
            <a:pathLst>
              <a:path w="1987501" h="478602">
                <a:moveTo>
                  <a:pt x="0" y="0"/>
                </a:moveTo>
                <a:lnTo>
                  <a:pt x="1987501" y="0"/>
                </a:lnTo>
                <a:lnTo>
                  <a:pt x="1987501" y="478602"/>
                </a:lnTo>
                <a:lnTo>
                  <a:pt x="0" y="47860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4357C1-6366-EDC5-7E6B-9AFBC70150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>
            <a:extLst>
              <a:ext uri="{FF2B5EF4-FFF2-40B4-BE49-F238E27FC236}">
                <a16:creationId xmlns:a16="http://schemas.microsoft.com/office/drawing/2014/main" id="{62E51CD3-EF95-2510-5D03-82F57219FB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183444" y="0"/>
            <a:ext cx="2257715" cy="1873125"/>
          </a:xfrm>
          <a:custGeom>
            <a:avLst/>
            <a:gdLst/>
            <a:ahLst/>
            <a:cxnLst/>
            <a:rect l="l" t="t" r="r" b="b"/>
            <a:pathLst>
              <a:path w="1000929" h="830426">
                <a:moveTo>
                  <a:pt x="0" y="0"/>
                </a:moveTo>
                <a:lnTo>
                  <a:pt x="1000929" y="0"/>
                </a:lnTo>
                <a:lnTo>
                  <a:pt x="1000929" y="830426"/>
                </a:lnTo>
                <a:lnTo>
                  <a:pt x="0" y="830426"/>
                </a:lnTo>
                <a:close/>
              </a:path>
            </a:pathLst>
          </a:custGeom>
          <a:solidFill>
            <a:srgbClr val="8F6E5C"/>
          </a:solid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5" name="Group 5">
            <a:extLst>
              <a:ext uri="{FF2B5EF4-FFF2-40B4-BE49-F238E27FC236}">
                <a16:creationId xmlns:a16="http://schemas.microsoft.com/office/drawing/2014/main" id="{4F05CC46-5142-23B6-B1FB-B815A986EF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9429913"/>
            <a:ext cx="18288000" cy="857087"/>
            <a:chOff x="0" y="0"/>
            <a:chExt cx="8107751" cy="379978"/>
          </a:xfrm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DD50864D-6DF2-B412-F258-E5AF6A1C4F1C}"/>
                </a:ext>
              </a:extLst>
            </p:cNvPr>
            <p:cNvSpPr/>
            <p:nvPr/>
          </p:nvSpPr>
          <p:spPr>
            <a:xfrm>
              <a:off x="0" y="0"/>
              <a:ext cx="8107751" cy="379978"/>
            </a:xfrm>
            <a:custGeom>
              <a:avLst/>
              <a:gdLst/>
              <a:ahLst/>
              <a:cxnLst/>
              <a:rect l="l" t="t" r="r" b="b"/>
              <a:pathLst>
                <a:path w="8107751" h="379978">
                  <a:moveTo>
                    <a:pt x="0" y="0"/>
                  </a:moveTo>
                  <a:lnTo>
                    <a:pt x="8107751" y="0"/>
                  </a:lnTo>
                  <a:lnTo>
                    <a:pt x="8107751" y="379978"/>
                  </a:lnTo>
                  <a:lnTo>
                    <a:pt x="0" y="379978"/>
                  </a:lnTo>
                  <a:close/>
                </a:path>
              </a:pathLst>
            </a:custGeom>
            <a:solidFill>
              <a:srgbClr val="59301A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7" name="TextBox 7">
              <a:extLst>
                <a:ext uri="{FF2B5EF4-FFF2-40B4-BE49-F238E27FC236}">
                  <a16:creationId xmlns:a16="http://schemas.microsoft.com/office/drawing/2014/main" id="{6876D574-B0BC-E2EB-7597-A80BF40C12D2}"/>
                </a:ext>
              </a:extLst>
            </p:cNvPr>
            <p:cNvSpPr txBox="1"/>
            <p:nvPr/>
          </p:nvSpPr>
          <p:spPr>
            <a:xfrm>
              <a:off x="0" y="-57150"/>
              <a:ext cx="812800" cy="8699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64135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endParaRPr>
            </a:p>
          </p:txBody>
        </p:sp>
      </p:grpSp>
      <p:grpSp>
        <p:nvGrpSpPr>
          <p:cNvPr id="8" name="Group 8">
            <a:extLst>
              <a:ext uri="{FF2B5EF4-FFF2-40B4-BE49-F238E27FC236}">
                <a16:creationId xmlns:a16="http://schemas.microsoft.com/office/drawing/2014/main" id="{8C0616C9-0D15-D6F0-10EF-7EA7F9F280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2217982" y="0"/>
            <a:ext cx="3758405" cy="1873125"/>
            <a:chOff x="0" y="0"/>
            <a:chExt cx="1666241" cy="830426"/>
          </a:xfrm>
        </p:grpSpPr>
        <p:sp>
          <p:nvSpPr>
            <p:cNvPr id="9" name="Freeform 9">
              <a:extLst>
                <a:ext uri="{FF2B5EF4-FFF2-40B4-BE49-F238E27FC236}">
                  <a16:creationId xmlns:a16="http://schemas.microsoft.com/office/drawing/2014/main" id="{042F73C1-2CDA-D4AA-5358-FD6209D92184}"/>
                </a:ext>
              </a:extLst>
            </p:cNvPr>
            <p:cNvSpPr/>
            <p:nvPr/>
          </p:nvSpPr>
          <p:spPr>
            <a:xfrm>
              <a:off x="0" y="0"/>
              <a:ext cx="1666241" cy="830426"/>
            </a:xfrm>
            <a:custGeom>
              <a:avLst/>
              <a:gdLst/>
              <a:ahLst/>
              <a:cxnLst/>
              <a:rect l="l" t="t" r="r" b="b"/>
              <a:pathLst>
                <a:path w="1666241" h="830426">
                  <a:moveTo>
                    <a:pt x="0" y="0"/>
                  </a:moveTo>
                  <a:lnTo>
                    <a:pt x="1666241" y="0"/>
                  </a:lnTo>
                  <a:lnTo>
                    <a:pt x="1666241" y="830426"/>
                  </a:lnTo>
                  <a:lnTo>
                    <a:pt x="0" y="830426"/>
                  </a:lnTo>
                  <a:close/>
                </a:path>
              </a:pathLst>
            </a:custGeom>
            <a:solidFill>
              <a:srgbClr val="59301A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" name="TextBox 10">
              <a:extLst>
                <a:ext uri="{FF2B5EF4-FFF2-40B4-BE49-F238E27FC236}">
                  <a16:creationId xmlns:a16="http://schemas.microsoft.com/office/drawing/2014/main" id="{FDF04097-D81F-27B4-96BD-9FDEBD7A6BF7}"/>
                </a:ext>
              </a:extLst>
            </p:cNvPr>
            <p:cNvSpPr txBox="1"/>
            <p:nvPr/>
          </p:nvSpPr>
          <p:spPr>
            <a:xfrm>
              <a:off x="0" y="-57150"/>
              <a:ext cx="812800" cy="8699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64135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endParaRPr>
            </a:p>
          </p:txBody>
        </p:sp>
      </p:grpSp>
      <p:grpSp>
        <p:nvGrpSpPr>
          <p:cNvPr id="12" name="Group 12">
            <a:extLst>
              <a:ext uri="{FF2B5EF4-FFF2-40B4-BE49-F238E27FC236}">
                <a16:creationId xmlns:a16="http://schemas.microsoft.com/office/drawing/2014/main" id="{EBB7BAA0-57BF-A2F8-8618-DA9D708293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0"/>
            <a:ext cx="11989013" cy="1873125"/>
            <a:chOff x="0" y="0"/>
            <a:chExt cx="5315175" cy="830426"/>
          </a:xfrm>
        </p:grpSpPr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D821B891-4A65-CEF4-62EC-4017E0104DBF}"/>
                </a:ext>
              </a:extLst>
            </p:cNvPr>
            <p:cNvSpPr/>
            <p:nvPr/>
          </p:nvSpPr>
          <p:spPr>
            <a:xfrm>
              <a:off x="0" y="0"/>
              <a:ext cx="5315176" cy="830426"/>
            </a:xfrm>
            <a:custGeom>
              <a:avLst/>
              <a:gdLst/>
              <a:ahLst/>
              <a:cxnLst/>
              <a:rect l="l" t="t" r="r" b="b"/>
              <a:pathLst>
                <a:path w="5315176" h="830426">
                  <a:moveTo>
                    <a:pt x="0" y="0"/>
                  </a:moveTo>
                  <a:lnTo>
                    <a:pt x="5315176" y="0"/>
                  </a:lnTo>
                  <a:lnTo>
                    <a:pt x="5315176" y="830426"/>
                  </a:lnTo>
                  <a:lnTo>
                    <a:pt x="0" y="830426"/>
                  </a:lnTo>
                  <a:close/>
                </a:path>
              </a:pathLst>
            </a:custGeom>
            <a:solidFill>
              <a:srgbClr val="545B3E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4" name="TextBox 14">
              <a:extLst>
                <a:ext uri="{FF2B5EF4-FFF2-40B4-BE49-F238E27FC236}">
                  <a16:creationId xmlns:a16="http://schemas.microsoft.com/office/drawing/2014/main" id="{EB976D14-D458-7DC6-B9F9-533C4A3C7EDA}"/>
                </a:ext>
              </a:extLst>
            </p:cNvPr>
            <p:cNvSpPr txBox="1"/>
            <p:nvPr/>
          </p:nvSpPr>
          <p:spPr>
            <a:xfrm>
              <a:off x="0" y="-57150"/>
              <a:ext cx="812800" cy="8699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64135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endParaRPr>
            </a:p>
          </p:txBody>
        </p:sp>
      </p:grpSp>
      <p:sp>
        <p:nvSpPr>
          <p:cNvPr id="16" name="TextBox 16">
            <a:extLst>
              <a:ext uri="{FF2B5EF4-FFF2-40B4-BE49-F238E27FC236}">
                <a16:creationId xmlns:a16="http://schemas.microsoft.com/office/drawing/2014/main" id="{B734ECA5-59F8-5C20-957A-7CF57140B1AC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0" y="238550"/>
            <a:ext cx="11969593" cy="1396023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38877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200">
                <a:solidFill>
                  <a:srgbClr val="FFFFFF"/>
                </a:solidFill>
                <a:latin typeface="Roboto Bold"/>
                <a:ea typeface="+mn-ea"/>
                <a:cs typeface="+mn-cs"/>
              </a:rPr>
              <a:t>Idaho’s Capacity Funding</a:t>
            </a:r>
            <a:endParaRPr lang="en-US" sz="7200">
              <a:ea typeface="+mn-ea"/>
              <a:cs typeface="+mn-cs"/>
            </a:endParaRPr>
          </a:p>
        </p:txBody>
      </p:sp>
      <p:sp>
        <p:nvSpPr>
          <p:cNvPr id="4" name="TextBox 14">
            <a:extLst>
              <a:ext uri="{FF2B5EF4-FFF2-40B4-BE49-F238E27FC236}">
                <a16:creationId xmlns:a16="http://schemas.microsoft.com/office/drawing/2014/main" id="{0F483376-0097-62B6-7B0E-56B6B3876270}"/>
              </a:ext>
            </a:extLst>
          </p:cNvPr>
          <p:cNvSpPr txBox="1"/>
          <p:nvPr/>
        </p:nvSpPr>
        <p:spPr>
          <a:xfrm>
            <a:off x="1131851" y="2194717"/>
            <a:ext cx="16329098" cy="43560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>
              <a:lnSpc>
                <a:spcPct val="161111"/>
              </a:lnSpc>
              <a:buFont typeface="Arial" panose="020B0604020202020204" pitchFamily="34" charset="0"/>
              <a:buChar char="•"/>
              <a:defRPr/>
            </a:pPr>
            <a:r>
              <a:rPr lang="en-US" sz="3600" b="1" spc="80" dirty="0">
                <a:solidFill>
                  <a:srgbClr val="8C4D2B"/>
                </a:solidFill>
                <a:latin typeface="Raleway"/>
                <a:ea typeface="Roboto"/>
                <a:cs typeface="Roboto"/>
              </a:rPr>
              <a:t>$6.3 million</a:t>
            </a:r>
            <a:r>
              <a:rPr lang="en-US" sz="3600" spc="80" dirty="0">
                <a:solidFill>
                  <a:prstClr val="black"/>
                </a:solidFill>
                <a:latin typeface="Raleway"/>
                <a:ea typeface="Roboto"/>
                <a:cs typeface="Roboto"/>
              </a:rPr>
              <a:t> first state award.</a:t>
            </a:r>
          </a:p>
          <a:p>
            <a:pPr marL="571500" indent="-571500">
              <a:lnSpc>
                <a:spcPct val="161111"/>
              </a:lnSpc>
              <a:buFont typeface="Arial" panose="020B0604020202020204" pitchFamily="34" charset="0"/>
              <a:buChar char="•"/>
              <a:defRPr/>
            </a:pPr>
            <a:r>
              <a:rPr lang="en-US" sz="3600" b="1" spc="80" dirty="0">
                <a:solidFill>
                  <a:srgbClr val="8C4D2B"/>
                </a:solidFill>
                <a:latin typeface="Raleway"/>
                <a:ea typeface="Roboto"/>
                <a:cs typeface="Roboto"/>
              </a:rPr>
              <a:t>$2.1 million </a:t>
            </a:r>
            <a:r>
              <a:rPr lang="en-US" sz="3600" spc="80" dirty="0">
                <a:solidFill>
                  <a:prstClr val="black"/>
                </a:solidFill>
                <a:latin typeface="Raleway"/>
                <a:ea typeface="Roboto"/>
                <a:cs typeface="Roboto"/>
              </a:rPr>
              <a:t>each second and third awards expected for</a:t>
            </a:r>
            <a:r>
              <a:rPr kumimoji="0" lang="en-US" sz="3600" i="0" u="none" strike="noStrike" kern="1200" cap="none" spc="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aleway"/>
                <a:ea typeface="Roboto"/>
                <a:cs typeface="Roboto"/>
              </a:rPr>
              <a:t> 2025 and 2026</a:t>
            </a:r>
            <a:r>
              <a:rPr lang="en-US" sz="3600" spc="80" dirty="0">
                <a:solidFill>
                  <a:prstClr val="black"/>
                </a:solidFill>
                <a:latin typeface="Raleway"/>
                <a:ea typeface="Roboto"/>
                <a:cs typeface="Roboto"/>
              </a:rPr>
              <a:t>.</a:t>
            </a:r>
            <a:endParaRPr lang="en-US" sz="3600" i="0" u="none" strike="noStrike" kern="1200" cap="none" spc="8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aleway"/>
              <a:ea typeface="Roboto"/>
              <a:cs typeface="Roboto"/>
            </a:endParaRPr>
          </a:p>
          <a:p>
            <a:pPr marL="571500" indent="-571500">
              <a:lnSpc>
                <a:spcPct val="161111"/>
              </a:lnSpc>
              <a:buFont typeface="Arial" panose="020B0604020202020204" pitchFamily="34" charset="0"/>
              <a:buChar char="•"/>
              <a:defRPr/>
            </a:pPr>
            <a:r>
              <a:rPr lang="en-US" sz="3600" b="1" spc="80" dirty="0">
                <a:solidFill>
                  <a:srgbClr val="8C4D2B"/>
                </a:solidFill>
                <a:latin typeface="Raleway"/>
                <a:ea typeface="Roboto"/>
                <a:cs typeface="Roboto"/>
              </a:rPr>
              <a:t>$10.5 million</a:t>
            </a:r>
            <a:r>
              <a:rPr lang="en-US" sz="3600" spc="80" dirty="0">
                <a:solidFill>
                  <a:prstClr val="black"/>
                </a:solidFill>
                <a:latin typeface="Raleway"/>
                <a:ea typeface="Roboto"/>
                <a:cs typeface="Roboto"/>
              </a:rPr>
              <a:t> total estimated award.</a:t>
            </a:r>
          </a:p>
          <a:p>
            <a:pPr marL="571500" indent="-571500">
              <a:lnSpc>
                <a:spcPct val="161111"/>
              </a:lnSpc>
              <a:buFont typeface="Arial" panose="020B0604020202020204" pitchFamily="34" charset="0"/>
              <a:buChar char="•"/>
              <a:defRPr/>
            </a:pPr>
            <a:r>
              <a:rPr lang="en-US" sz="3600" b="1" spc="80" dirty="0">
                <a:solidFill>
                  <a:srgbClr val="8C4D2B"/>
                </a:solidFill>
                <a:latin typeface="Raleway"/>
                <a:ea typeface="Roboto"/>
                <a:cs typeface="Roboto"/>
              </a:rPr>
              <a:t>$2.5 million in FY25 </a:t>
            </a:r>
            <a:r>
              <a:rPr lang="en-US" sz="3600" spc="80" dirty="0">
                <a:latin typeface="Raleway"/>
                <a:ea typeface="Roboto"/>
                <a:cs typeface="Roboto"/>
              </a:rPr>
              <a:t>spending authority approved.</a:t>
            </a:r>
            <a:endParaRPr lang="en-US" dirty="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marL="571500" indent="-571500">
              <a:lnSpc>
                <a:spcPct val="161111"/>
              </a:lnSpc>
              <a:buFont typeface="Arial" panose="020B0604020202020204" pitchFamily="34" charset="0"/>
              <a:buChar char="•"/>
              <a:defRPr/>
            </a:pPr>
            <a:r>
              <a:rPr lang="en-US" sz="3600" b="1" spc="80" dirty="0">
                <a:solidFill>
                  <a:srgbClr val="8C4D2B"/>
                </a:solidFill>
                <a:latin typeface="Raleway"/>
                <a:ea typeface="Roboto"/>
                <a:cs typeface="Roboto"/>
              </a:rPr>
              <a:t>$2.5</a:t>
            </a:r>
            <a:r>
              <a:rPr kumimoji="0" lang="en-US" sz="3600" b="1" i="0" u="none" strike="noStrike" kern="1200" cap="none" spc="80" normalizeH="0" baseline="0" noProof="0" dirty="0">
                <a:ln>
                  <a:noFill/>
                </a:ln>
                <a:solidFill>
                  <a:srgbClr val="8C4D2B"/>
                </a:solidFill>
                <a:effectLst/>
                <a:uLnTx/>
                <a:uFillTx/>
                <a:latin typeface="Raleway"/>
                <a:ea typeface="Roboto"/>
                <a:cs typeface="Roboto"/>
              </a:rPr>
              <a:t> million in </a:t>
            </a:r>
            <a:r>
              <a:rPr lang="en-US" sz="3600" b="1" spc="80" dirty="0">
                <a:solidFill>
                  <a:srgbClr val="8C4D2B"/>
                </a:solidFill>
                <a:latin typeface="Raleway"/>
                <a:ea typeface="Roboto"/>
                <a:cs typeface="Roboto"/>
              </a:rPr>
              <a:t>FY26-FY29 </a:t>
            </a:r>
            <a:r>
              <a:rPr lang="en-US" sz="3600" spc="80" dirty="0">
                <a:latin typeface="Raleway"/>
                <a:ea typeface="Roboto"/>
                <a:cs typeface="Roboto"/>
              </a:rPr>
              <a:t>ongoing spending authority requested.</a:t>
            </a:r>
            <a:endParaRPr lang="en-US" i="0" u="none" strike="noStrike" kern="1200" cap="none" normalizeH="0" baseline="0" noProof="0" dirty="0">
              <a:ln>
                <a:noFill/>
              </a:ln>
              <a:effectLst/>
              <a:uLnTx/>
              <a:uFillTx/>
              <a:latin typeface="Calibri"/>
              <a:ea typeface="Calibri"/>
              <a:cs typeface="Calibri"/>
            </a:endParaRPr>
          </a:p>
        </p:txBody>
      </p:sp>
      <p:sp>
        <p:nvSpPr>
          <p:cNvPr id="11" name="Freeform 11">
            <a:extLst>
              <a:ext uri="{FF2B5EF4-FFF2-40B4-BE49-F238E27FC236}">
                <a16:creationId xmlns:a16="http://schemas.microsoft.com/office/drawing/2014/main" id="{2979EC2C-70D0-6CB9-65C1-65F91BD59E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8067" y="9604829"/>
            <a:ext cx="1987501" cy="478602"/>
          </a:xfrm>
          <a:custGeom>
            <a:avLst/>
            <a:gdLst/>
            <a:ahLst/>
            <a:cxnLst/>
            <a:rect l="l" t="t" r="r" b="b"/>
            <a:pathLst>
              <a:path w="1987501" h="478602">
                <a:moveTo>
                  <a:pt x="0" y="0"/>
                </a:moveTo>
                <a:lnTo>
                  <a:pt x="1987501" y="0"/>
                </a:lnTo>
                <a:lnTo>
                  <a:pt x="1987501" y="478602"/>
                </a:lnTo>
                <a:lnTo>
                  <a:pt x="0" y="47860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" name="Rectangle 1">
            <a:extLst>
              <a:ext uri="{FF2B5EF4-FFF2-40B4-BE49-F238E27FC236}">
                <a16:creationId xmlns:a16="http://schemas.microsoft.com/office/drawing/2014/main" id="{41FC3629-402C-C6A1-A99F-24F3DEB768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828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" name="Rectangle 2">
            <a:extLst>
              <a:ext uri="{FF2B5EF4-FFF2-40B4-BE49-F238E27FC236}">
                <a16:creationId xmlns:a16="http://schemas.microsoft.com/office/drawing/2014/main" id="{50B7A9FA-12AF-94AD-610D-7372947934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1828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2753A5C1-34DF-C9E0-4D39-E4E282F822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858732" y="7029487"/>
            <a:ext cx="8570535" cy="2146335"/>
            <a:chOff x="4286823" y="7023300"/>
            <a:chExt cx="8570535" cy="2146335"/>
          </a:xfrm>
        </p:grpSpPr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382C0BD8-7C29-EF85-9A03-43496FFC7E47}"/>
                </a:ext>
              </a:extLst>
            </p:cNvPr>
            <p:cNvGrpSpPr/>
            <p:nvPr/>
          </p:nvGrpSpPr>
          <p:grpSpPr>
            <a:xfrm>
              <a:off x="5147271" y="7023300"/>
              <a:ext cx="45719" cy="472882"/>
              <a:chOff x="3760968" y="6660888"/>
              <a:chExt cx="45719" cy="430365"/>
            </a:xfrm>
          </p:grpSpPr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A66E82A1-910B-4028-180D-0BEBFA50224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86809" y="6710883"/>
                <a:ext cx="0" cy="380370"/>
              </a:xfrm>
              <a:prstGeom prst="line">
                <a:avLst/>
              </a:prstGeom>
              <a:ln w="19050">
                <a:solidFill>
                  <a:srgbClr val="59301A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6" name="Oval 25">
                <a:extLst>
                  <a:ext uri="{FF2B5EF4-FFF2-40B4-BE49-F238E27FC236}">
                    <a16:creationId xmlns:a16="http://schemas.microsoft.com/office/drawing/2014/main" id="{585D6D0D-F321-4657-1161-6882AABC9A0F}"/>
                  </a:ext>
                </a:extLst>
              </p:cNvPr>
              <p:cNvSpPr/>
              <p:nvPr/>
            </p:nvSpPr>
            <p:spPr>
              <a:xfrm>
                <a:off x="3760968" y="6660888"/>
                <a:ext cx="45719" cy="45719"/>
              </a:xfrm>
              <a:prstGeom prst="ellipse">
                <a:avLst/>
              </a:prstGeom>
              <a:solidFill>
                <a:srgbClr val="59301A"/>
              </a:solidFill>
              <a:ln>
                <a:solidFill>
                  <a:srgbClr val="59301A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F1B5044C-73FD-7751-A622-1B428DB5C980}"/>
                </a:ext>
              </a:extLst>
            </p:cNvPr>
            <p:cNvGrpSpPr/>
            <p:nvPr/>
          </p:nvGrpSpPr>
          <p:grpSpPr>
            <a:xfrm rot="10800000">
              <a:off x="7367946" y="8691021"/>
              <a:ext cx="53744" cy="473355"/>
              <a:chOff x="3223248" y="6708186"/>
              <a:chExt cx="45719" cy="430793"/>
            </a:xfrm>
            <a:solidFill>
              <a:srgbClr val="3B718D"/>
            </a:solidFill>
          </p:grpSpPr>
          <p:sp>
            <p:nvSpPr>
              <p:cNvPr id="30" name="Oval 29">
                <a:extLst>
                  <a:ext uri="{FF2B5EF4-FFF2-40B4-BE49-F238E27FC236}">
                    <a16:creationId xmlns:a16="http://schemas.microsoft.com/office/drawing/2014/main" id="{777298A2-B325-268C-173E-79EDDB447D5C}"/>
                  </a:ext>
                </a:extLst>
              </p:cNvPr>
              <p:cNvSpPr/>
              <p:nvPr/>
            </p:nvSpPr>
            <p:spPr>
              <a:xfrm>
                <a:off x="3223248" y="6708186"/>
                <a:ext cx="45719" cy="45719"/>
              </a:xfrm>
              <a:prstGeom prst="ellipse">
                <a:avLst/>
              </a:prstGeom>
              <a:grpFill/>
              <a:ln>
                <a:solidFill>
                  <a:srgbClr val="3B718D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D69AD0B1-32BC-28E5-3133-728D771A37F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240157" y="6758609"/>
                <a:ext cx="0" cy="380370"/>
              </a:xfrm>
              <a:prstGeom prst="line">
                <a:avLst/>
              </a:prstGeom>
              <a:grpFill/>
              <a:ln w="19050">
                <a:solidFill>
                  <a:srgbClr val="3B718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9E579D28-20A9-77B1-AB54-2EC71D8F44C3}"/>
                </a:ext>
              </a:extLst>
            </p:cNvPr>
            <p:cNvGrpSpPr/>
            <p:nvPr/>
          </p:nvGrpSpPr>
          <p:grpSpPr>
            <a:xfrm>
              <a:off x="9434698" y="7056918"/>
              <a:ext cx="45719" cy="480582"/>
              <a:chOff x="3754010" y="6701605"/>
              <a:chExt cx="45719" cy="437372"/>
            </a:xfrm>
            <a:solidFill>
              <a:srgbClr val="3B718D"/>
            </a:solidFill>
          </p:grpSpPr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C69C78F3-450E-CCE4-AD3B-3B17F1AA070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76870" y="6758607"/>
                <a:ext cx="0" cy="380370"/>
              </a:xfrm>
              <a:prstGeom prst="line">
                <a:avLst/>
              </a:prstGeom>
              <a:grpFill/>
              <a:ln w="19050">
                <a:solidFill>
                  <a:srgbClr val="8C4D2B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3" name="Oval 32">
                <a:extLst>
                  <a:ext uri="{FF2B5EF4-FFF2-40B4-BE49-F238E27FC236}">
                    <a16:creationId xmlns:a16="http://schemas.microsoft.com/office/drawing/2014/main" id="{7211C569-64BD-1BEE-D97F-21CD2AE54982}"/>
                  </a:ext>
                </a:extLst>
              </p:cNvPr>
              <p:cNvSpPr/>
              <p:nvPr/>
            </p:nvSpPr>
            <p:spPr>
              <a:xfrm>
                <a:off x="3754010" y="6701605"/>
                <a:ext cx="45719" cy="45719"/>
              </a:xfrm>
              <a:prstGeom prst="ellipse">
                <a:avLst/>
              </a:prstGeom>
              <a:grpFill/>
              <a:ln>
                <a:solidFill>
                  <a:srgbClr val="8C4D2B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F773DD4C-653E-FF1C-B66B-7012F9D4EB6F}"/>
                </a:ext>
              </a:extLst>
            </p:cNvPr>
            <p:cNvGrpSpPr/>
            <p:nvPr/>
          </p:nvGrpSpPr>
          <p:grpSpPr>
            <a:xfrm rot="10800000">
              <a:off x="11646073" y="8688112"/>
              <a:ext cx="45719" cy="481523"/>
              <a:chOff x="3772102" y="6685423"/>
              <a:chExt cx="45719" cy="438230"/>
            </a:xfrm>
            <a:solidFill>
              <a:srgbClr val="3B718D"/>
            </a:solidFill>
          </p:grpSpPr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D1AC8F87-CD8E-62D1-B46D-D54B3508D42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92172" y="6743283"/>
                <a:ext cx="0" cy="380370"/>
              </a:xfrm>
              <a:prstGeom prst="line">
                <a:avLst/>
              </a:prstGeom>
              <a:grpFill/>
              <a:ln w="19050">
                <a:solidFill>
                  <a:srgbClr val="545B3E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6" name="Oval 35">
                <a:extLst>
                  <a:ext uri="{FF2B5EF4-FFF2-40B4-BE49-F238E27FC236}">
                    <a16:creationId xmlns:a16="http://schemas.microsoft.com/office/drawing/2014/main" id="{C03AECD4-8E87-0CB9-40F0-CBDBCCB97240}"/>
                  </a:ext>
                </a:extLst>
              </p:cNvPr>
              <p:cNvSpPr/>
              <p:nvPr/>
            </p:nvSpPr>
            <p:spPr>
              <a:xfrm>
                <a:off x="3772102" y="6685423"/>
                <a:ext cx="45719" cy="45719"/>
              </a:xfrm>
              <a:prstGeom prst="ellipse">
                <a:avLst/>
              </a:prstGeom>
              <a:grpFill/>
              <a:ln>
                <a:solidFill>
                  <a:srgbClr val="545B3E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8" name="Arrow: Chevron 37">
              <a:extLst>
                <a:ext uri="{FF2B5EF4-FFF2-40B4-BE49-F238E27FC236}">
                  <a16:creationId xmlns:a16="http://schemas.microsoft.com/office/drawing/2014/main" id="{E843A430-5791-5B88-542B-385EEF798CD5}"/>
                </a:ext>
              </a:extLst>
            </p:cNvPr>
            <p:cNvSpPr/>
            <p:nvPr/>
          </p:nvSpPr>
          <p:spPr>
            <a:xfrm>
              <a:off x="4286823" y="7512696"/>
              <a:ext cx="2121908" cy="1178371"/>
            </a:xfrm>
            <a:prstGeom prst="chevron">
              <a:avLst/>
            </a:prstGeom>
            <a:solidFill>
              <a:srgbClr val="59301A"/>
            </a:solidFill>
            <a:ln>
              <a:solidFill>
                <a:srgbClr val="59301A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9" name="Arrow: Chevron 38">
              <a:extLst>
                <a:ext uri="{FF2B5EF4-FFF2-40B4-BE49-F238E27FC236}">
                  <a16:creationId xmlns:a16="http://schemas.microsoft.com/office/drawing/2014/main" id="{7246BC6E-FF7E-1776-D71F-015DA8B9969F}"/>
                </a:ext>
              </a:extLst>
            </p:cNvPr>
            <p:cNvSpPr/>
            <p:nvPr/>
          </p:nvSpPr>
          <p:spPr>
            <a:xfrm>
              <a:off x="6491634" y="7512695"/>
              <a:ext cx="2121908" cy="1178371"/>
            </a:xfrm>
            <a:prstGeom prst="chevron">
              <a:avLst/>
            </a:prstGeom>
            <a:solidFill>
              <a:srgbClr val="3B718D"/>
            </a:solidFill>
            <a:ln>
              <a:solidFill>
                <a:srgbClr val="3B718D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0" name="Arrow: Chevron 39">
              <a:extLst>
                <a:ext uri="{FF2B5EF4-FFF2-40B4-BE49-F238E27FC236}">
                  <a16:creationId xmlns:a16="http://schemas.microsoft.com/office/drawing/2014/main" id="{1B138B0D-1A5B-3605-0283-E4FB475BE16B}"/>
                </a:ext>
              </a:extLst>
            </p:cNvPr>
            <p:cNvSpPr/>
            <p:nvPr/>
          </p:nvSpPr>
          <p:spPr>
            <a:xfrm>
              <a:off x="8613542" y="7537491"/>
              <a:ext cx="2121908" cy="1178371"/>
            </a:xfrm>
            <a:prstGeom prst="chevron">
              <a:avLst/>
            </a:prstGeom>
            <a:solidFill>
              <a:srgbClr val="8C4D2B"/>
            </a:solidFill>
            <a:ln>
              <a:solidFill>
                <a:srgbClr val="8C4D2B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1" name="Arrow: Chevron 40">
              <a:extLst>
                <a:ext uri="{FF2B5EF4-FFF2-40B4-BE49-F238E27FC236}">
                  <a16:creationId xmlns:a16="http://schemas.microsoft.com/office/drawing/2014/main" id="{D39EA300-62AA-A8E2-0DC9-1E49B0687B6C}"/>
                </a:ext>
              </a:extLst>
            </p:cNvPr>
            <p:cNvSpPr/>
            <p:nvPr/>
          </p:nvSpPr>
          <p:spPr>
            <a:xfrm>
              <a:off x="10735450" y="7512694"/>
              <a:ext cx="2121908" cy="1178371"/>
            </a:xfrm>
            <a:prstGeom prst="chevron">
              <a:avLst/>
            </a:prstGeom>
            <a:solidFill>
              <a:srgbClr val="545B3E"/>
            </a:solidFill>
            <a:ln>
              <a:solidFill>
                <a:srgbClr val="545B3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566837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DE33B7-2F2C-EC03-5971-8D8DED80FB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>
            <a:extLst>
              <a:ext uri="{FF2B5EF4-FFF2-40B4-BE49-F238E27FC236}">
                <a16:creationId xmlns:a16="http://schemas.microsoft.com/office/drawing/2014/main" id="{1510DF3C-5316-F389-E718-0B536E943D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183444" y="0"/>
            <a:ext cx="2257715" cy="1873125"/>
          </a:xfrm>
          <a:custGeom>
            <a:avLst/>
            <a:gdLst/>
            <a:ahLst/>
            <a:cxnLst/>
            <a:rect l="l" t="t" r="r" b="b"/>
            <a:pathLst>
              <a:path w="1000929" h="830426">
                <a:moveTo>
                  <a:pt x="0" y="0"/>
                </a:moveTo>
                <a:lnTo>
                  <a:pt x="1000929" y="0"/>
                </a:lnTo>
                <a:lnTo>
                  <a:pt x="1000929" y="830426"/>
                </a:lnTo>
                <a:lnTo>
                  <a:pt x="0" y="830426"/>
                </a:lnTo>
                <a:close/>
              </a:path>
            </a:pathLst>
          </a:custGeom>
          <a:solidFill>
            <a:srgbClr val="8F6E5C"/>
          </a:solid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5" name="Group 5">
            <a:extLst>
              <a:ext uri="{FF2B5EF4-FFF2-40B4-BE49-F238E27FC236}">
                <a16:creationId xmlns:a16="http://schemas.microsoft.com/office/drawing/2014/main" id="{DAE7F245-EB97-77CA-7A71-EBE590A1D8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9429913"/>
            <a:ext cx="18288000" cy="857087"/>
            <a:chOff x="0" y="0"/>
            <a:chExt cx="8107751" cy="379978"/>
          </a:xfrm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92DF05C3-B360-0731-BE19-9F72CC628075}"/>
                </a:ext>
              </a:extLst>
            </p:cNvPr>
            <p:cNvSpPr/>
            <p:nvPr/>
          </p:nvSpPr>
          <p:spPr>
            <a:xfrm>
              <a:off x="0" y="0"/>
              <a:ext cx="8107751" cy="379978"/>
            </a:xfrm>
            <a:custGeom>
              <a:avLst/>
              <a:gdLst/>
              <a:ahLst/>
              <a:cxnLst/>
              <a:rect l="l" t="t" r="r" b="b"/>
              <a:pathLst>
                <a:path w="8107751" h="379978">
                  <a:moveTo>
                    <a:pt x="0" y="0"/>
                  </a:moveTo>
                  <a:lnTo>
                    <a:pt x="8107751" y="0"/>
                  </a:lnTo>
                  <a:lnTo>
                    <a:pt x="8107751" y="379978"/>
                  </a:lnTo>
                  <a:lnTo>
                    <a:pt x="0" y="379978"/>
                  </a:lnTo>
                  <a:close/>
                </a:path>
              </a:pathLst>
            </a:custGeom>
            <a:solidFill>
              <a:srgbClr val="59301A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7" name="TextBox 7">
              <a:extLst>
                <a:ext uri="{FF2B5EF4-FFF2-40B4-BE49-F238E27FC236}">
                  <a16:creationId xmlns:a16="http://schemas.microsoft.com/office/drawing/2014/main" id="{97E547B6-951B-F787-A831-B751527348AB}"/>
                </a:ext>
              </a:extLst>
            </p:cNvPr>
            <p:cNvSpPr txBox="1"/>
            <p:nvPr/>
          </p:nvSpPr>
          <p:spPr>
            <a:xfrm>
              <a:off x="0" y="-57150"/>
              <a:ext cx="812800" cy="8699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64135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endParaRPr>
            </a:p>
          </p:txBody>
        </p:sp>
      </p:grpSp>
      <p:grpSp>
        <p:nvGrpSpPr>
          <p:cNvPr id="8" name="Group 8">
            <a:extLst>
              <a:ext uri="{FF2B5EF4-FFF2-40B4-BE49-F238E27FC236}">
                <a16:creationId xmlns:a16="http://schemas.microsoft.com/office/drawing/2014/main" id="{31BEE73C-7C43-84AE-2A1E-710ABC67AD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2217982" y="0"/>
            <a:ext cx="3758405" cy="1873125"/>
            <a:chOff x="0" y="0"/>
            <a:chExt cx="1666241" cy="830426"/>
          </a:xfrm>
        </p:grpSpPr>
        <p:sp>
          <p:nvSpPr>
            <p:cNvPr id="9" name="Freeform 9">
              <a:extLst>
                <a:ext uri="{FF2B5EF4-FFF2-40B4-BE49-F238E27FC236}">
                  <a16:creationId xmlns:a16="http://schemas.microsoft.com/office/drawing/2014/main" id="{099ADD87-50E3-6631-99C8-5559B36521C2}"/>
                </a:ext>
              </a:extLst>
            </p:cNvPr>
            <p:cNvSpPr/>
            <p:nvPr/>
          </p:nvSpPr>
          <p:spPr>
            <a:xfrm>
              <a:off x="0" y="0"/>
              <a:ext cx="1666241" cy="830426"/>
            </a:xfrm>
            <a:custGeom>
              <a:avLst/>
              <a:gdLst/>
              <a:ahLst/>
              <a:cxnLst/>
              <a:rect l="l" t="t" r="r" b="b"/>
              <a:pathLst>
                <a:path w="1666241" h="830426">
                  <a:moveTo>
                    <a:pt x="0" y="0"/>
                  </a:moveTo>
                  <a:lnTo>
                    <a:pt x="1666241" y="0"/>
                  </a:lnTo>
                  <a:lnTo>
                    <a:pt x="1666241" y="830426"/>
                  </a:lnTo>
                  <a:lnTo>
                    <a:pt x="0" y="830426"/>
                  </a:lnTo>
                  <a:close/>
                </a:path>
              </a:pathLst>
            </a:custGeom>
            <a:solidFill>
              <a:srgbClr val="59301A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" name="TextBox 10">
              <a:extLst>
                <a:ext uri="{FF2B5EF4-FFF2-40B4-BE49-F238E27FC236}">
                  <a16:creationId xmlns:a16="http://schemas.microsoft.com/office/drawing/2014/main" id="{970AAE3F-86CB-690F-1C03-F46E24E79D33}"/>
                </a:ext>
              </a:extLst>
            </p:cNvPr>
            <p:cNvSpPr txBox="1"/>
            <p:nvPr/>
          </p:nvSpPr>
          <p:spPr>
            <a:xfrm>
              <a:off x="0" y="-57150"/>
              <a:ext cx="812800" cy="8699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64135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endParaRPr>
            </a:p>
          </p:txBody>
        </p:sp>
      </p:grpSp>
      <p:grpSp>
        <p:nvGrpSpPr>
          <p:cNvPr id="12" name="Group 12">
            <a:extLst>
              <a:ext uri="{FF2B5EF4-FFF2-40B4-BE49-F238E27FC236}">
                <a16:creationId xmlns:a16="http://schemas.microsoft.com/office/drawing/2014/main" id="{DD2D6F85-E4A9-FDAD-75CF-70B1D53B30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0"/>
            <a:ext cx="11989013" cy="1873125"/>
            <a:chOff x="0" y="0"/>
            <a:chExt cx="5315175" cy="830426"/>
          </a:xfrm>
        </p:grpSpPr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6D28F54E-2C93-0E85-09B6-9B04E957E340}"/>
                </a:ext>
              </a:extLst>
            </p:cNvPr>
            <p:cNvSpPr/>
            <p:nvPr/>
          </p:nvSpPr>
          <p:spPr>
            <a:xfrm>
              <a:off x="0" y="0"/>
              <a:ext cx="5315176" cy="830426"/>
            </a:xfrm>
            <a:custGeom>
              <a:avLst/>
              <a:gdLst/>
              <a:ahLst/>
              <a:cxnLst/>
              <a:rect l="l" t="t" r="r" b="b"/>
              <a:pathLst>
                <a:path w="5315176" h="830426">
                  <a:moveTo>
                    <a:pt x="0" y="0"/>
                  </a:moveTo>
                  <a:lnTo>
                    <a:pt x="5315176" y="0"/>
                  </a:lnTo>
                  <a:lnTo>
                    <a:pt x="5315176" y="830426"/>
                  </a:lnTo>
                  <a:lnTo>
                    <a:pt x="0" y="830426"/>
                  </a:lnTo>
                  <a:close/>
                </a:path>
              </a:pathLst>
            </a:custGeom>
            <a:solidFill>
              <a:srgbClr val="545B3E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4" name="TextBox 14">
              <a:extLst>
                <a:ext uri="{FF2B5EF4-FFF2-40B4-BE49-F238E27FC236}">
                  <a16:creationId xmlns:a16="http://schemas.microsoft.com/office/drawing/2014/main" id="{8C20E93C-840B-F085-8297-A83B84154E9F}"/>
                </a:ext>
              </a:extLst>
            </p:cNvPr>
            <p:cNvSpPr txBox="1"/>
            <p:nvPr/>
          </p:nvSpPr>
          <p:spPr>
            <a:xfrm>
              <a:off x="0" y="-57150"/>
              <a:ext cx="812800" cy="8699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64135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endParaRPr>
            </a:p>
          </p:txBody>
        </p:sp>
      </p:grpSp>
      <p:sp>
        <p:nvSpPr>
          <p:cNvPr id="16" name="TextBox 16">
            <a:extLst>
              <a:ext uri="{FF2B5EF4-FFF2-40B4-BE49-F238E27FC236}">
                <a16:creationId xmlns:a16="http://schemas.microsoft.com/office/drawing/2014/main" id="{91D83958-374A-78FA-4CC3-06427376CD4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0" y="154217"/>
            <a:ext cx="11969593" cy="1396023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38877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200" dirty="0">
                <a:solidFill>
                  <a:srgbClr val="FFFFFF"/>
                </a:solidFill>
                <a:latin typeface="Roboto Bold"/>
                <a:ea typeface="+mn-ea"/>
                <a:cs typeface="+mn-cs"/>
              </a:rPr>
              <a:t>Implementing the DAAI Plan</a:t>
            </a:r>
            <a:endParaRPr lang="en-US" sz="7200" dirty="0">
              <a:ea typeface="+mn-ea"/>
              <a:cs typeface="+mn-cs"/>
            </a:endParaRPr>
          </a:p>
        </p:txBody>
      </p:sp>
      <p:sp>
        <p:nvSpPr>
          <p:cNvPr id="4" name="TextBox 14">
            <a:extLst>
              <a:ext uri="{FF2B5EF4-FFF2-40B4-BE49-F238E27FC236}">
                <a16:creationId xmlns:a16="http://schemas.microsoft.com/office/drawing/2014/main" id="{2CE0F0BB-22D5-F7B4-AA3E-DB800145BF53}"/>
              </a:ext>
            </a:extLst>
          </p:cNvPr>
          <p:cNvSpPr txBox="1"/>
          <p:nvPr/>
        </p:nvSpPr>
        <p:spPr>
          <a:xfrm>
            <a:off x="983203" y="2337995"/>
            <a:ext cx="16329098" cy="434702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>
              <a:lnSpc>
                <a:spcPct val="161111"/>
              </a:lnSpc>
              <a:buFont typeface="Arial" panose="020B0604020202020204" pitchFamily="34" charset="0"/>
              <a:buChar char="•"/>
              <a:defRPr/>
            </a:pPr>
            <a:r>
              <a:rPr lang="en-US" sz="3600" b="1" spc="80" dirty="0">
                <a:solidFill>
                  <a:srgbClr val="8C4D2B"/>
                </a:solidFill>
                <a:latin typeface="Raleway"/>
                <a:ea typeface="Roboto"/>
                <a:cs typeface="Roboto"/>
              </a:rPr>
              <a:t>Subgranting more than 80% </a:t>
            </a:r>
            <a:r>
              <a:rPr lang="en-US" sz="3600" spc="80" dirty="0">
                <a:solidFill>
                  <a:prstClr val="black"/>
                </a:solidFill>
                <a:latin typeface="Raleway"/>
                <a:ea typeface="Roboto"/>
                <a:cs typeface="Roboto"/>
              </a:rPr>
              <a:t>to eligible entities.</a:t>
            </a:r>
          </a:p>
          <a:p>
            <a:pPr marL="1028700" lvl="1" indent="-571500">
              <a:lnSpc>
                <a:spcPct val="161111"/>
              </a:lnSpc>
              <a:buFont typeface="Arial" panose="020B0604020202020204" pitchFamily="34" charset="0"/>
              <a:buChar char="•"/>
              <a:defRPr/>
            </a:pPr>
            <a:r>
              <a:rPr lang="en-US" sz="3600" spc="80" dirty="0">
                <a:solidFill>
                  <a:prstClr val="black"/>
                </a:solidFill>
                <a:latin typeface="Raleway"/>
                <a:ea typeface="Roboto"/>
                <a:cs typeface="Roboto"/>
              </a:rPr>
              <a:t>State agencies, community anchor institutions, workforce, and adult education organizations.</a:t>
            </a:r>
          </a:p>
          <a:p>
            <a:pPr marL="571500" indent="-571500">
              <a:lnSpc>
                <a:spcPct val="161111"/>
              </a:lnSpc>
              <a:buFont typeface="Arial" panose="020B0604020202020204" pitchFamily="34" charset="0"/>
              <a:buChar char="•"/>
              <a:defRPr/>
            </a:pPr>
            <a:r>
              <a:rPr kumimoji="0" lang="en-US" sz="3600" i="0" u="none" strike="noStrike" kern="1200" cap="none" spc="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aleway"/>
                <a:ea typeface="Roboto"/>
                <a:cs typeface="Roboto"/>
              </a:rPr>
              <a:t>Remaining funds for </a:t>
            </a:r>
            <a:r>
              <a:rPr kumimoji="0" lang="en-US" sz="3600" b="1" i="0" u="none" strike="noStrike" kern="1200" cap="none" spc="80" normalizeH="0" baseline="0" noProof="0" dirty="0">
                <a:ln>
                  <a:noFill/>
                </a:ln>
                <a:solidFill>
                  <a:srgbClr val="8C4D2B"/>
                </a:solidFill>
                <a:effectLst/>
                <a:uLnTx/>
                <a:uFillTx/>
                <a:latin typeface="Raleway"/>
                <a:ea typeface="Roboto"/>
                <a:cs typeface="Roboto"/>
              </a:rPr>
              <a:t>statewide programs</a:t>
            </a:r>
            <a:r>
              <a:rPr lang="en-US" sz="3600" b="1" spc="80" dirty="0">
                <a:solidFill>
                  <a:srgbClr val="8C4D2B"/>
                </a:solidFill>
                <a:latin typeface="Raleway"/>
                <a:ea typeface="Roboto"/>
                <a:cs typeface="Roboto"/>
              </a:rPr>
              <a:t>.</a:t>
            </a:r>
            <a:endParaRPr lang="en-US" sz="3600" i="0" u="none" strike="noStrike" kern="1200" cap="none" spc="80" normalizeH="0" baseline="0" noProof="0" dirty="0">
              <a:ln>
                <a:noFill/>
              </a:ln>
              <a:effectLst/>
              <a:uLnTx/>
              <a:uFillTx/>
              <a:latin typeface="Raleway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1028700" lvl="1" indent="-571500">
              <a:lnSpc>
                <a:spcPct val="161111"/>
              </a:lnSpc>
              <a:buFont typeface="Arial" panose="020B0604020202020204" pitchFamily="34" charset="0"/>
              <a:buChar char="•"/>
              <a:defRPr/>
            </a:pPr>
            <a:r>
              <a:rPr kumimoji="0" lang="en-US" sz="3600" i="0" u="none" strike="noStrike" kern="1200" cap="none" spc="80" normalizeH="0" baseline="0" noProof="0" dirty="0">
                <a:ln>
                  <a:noFill/>
                </a:ln>
                <a:effectLst/>
                <a:uLnTx/>
                <a:uFillTx/>
                <a:latin typeface="Raleway" pitchFamily="2" charset="0"/>
                <a:ea typeface="Roboto" panose="02000000000000000000" pitchFamily="2" charset="0"/>
                <a:cs typeface="Roboto" panose="02000000000000000000" pitchFamily="2" charset="0"/>
              </a:rPr>
              <a:t>IdahoDigitalSkills.org</a:t>
            </a:r>
            <a:r>
              <a:rPr lang="en-US" sz="3600" spc="80" dirty="0">
                <a:latin typeface="Raleway" pitchFamily="2" charset="0"/>
                <a:ea typeface="Roboto" panose="02000000000000000000" pitchFamily="2" charset="0"/>
                <a:cs typeface="Roboto" panose="02000000000000000000" pitchFamily="2" charset="0"/>
              </a:rPr>
              <a:t>, digital navigators, and website accessibility.</a:t>
            </a:r>
            <a:endParaRPr kumimoji="0" lang="en-US" sz="3600" i="0" u="none" strike="noStrike" kern="1200" cap="none" spc="80" normalizeH="0" baseline="0" noProof="0" dirty="0">
              <a:ln>
                <a:noFill/>
              </a:ln>
              <a:effectLst/>
              <a:uLnTx/>
              <a:uFillTx/>
              <a:latin typeface="Raleway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11" name="Freeform 11">
            <a:extLst>
              <a:ext uri="{FF2B5EF4-FFF2-40B4-BE49-F238E27FC236}">
                <a16:creationId xmlns:a16="http://schemas.microsoft.com/office/drawing/2014/main" id="{B1395467-7B99-C83E-F40E-E41EB744D7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8067" y="9604829"/>
            <a:ext cx="1987501" cy="478602"/>
          </a:xfrm>
          <a:custGeom>
            <a:avLst/>
            <a:gdLst/>
            <a:ahLst/>
            <a:cxnLst/>
            <a:rect l="l" t="t" r="r" b="b"/>
            <a:pathLst>
              <a:path w="1987501" h="478602">
                <a:moveTo>
                  <a:pt x="0" y="0"/>
                </a:moveTo>
                <a:lnTo>
                  <a:pt x="1987501" y="0"/>
                </a:lnTo>
                <a:lnTo>
                  <a:pt x="1987501" y="478602"/>
                </a:lnTo>
                <a:lnTo>
                  <a:pt x="0" y="47860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2" name="Picture 1" descr="Subgrants logo">
            <a:extLst>
              <a:ext uri="{FF2B5EF4-FFF2-40B4-BE49-F238E27FC236}">
                <a16:creationId xmlns:a16="http://schemas.microsoft.com/office/drawing/2014/main" id="{BCB38482-7D64-2580-8288-DA824CB9836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5291" y="6996790"/>
            <a:ext cx="3466474" cy="1949892"/>
          </a:xfrm>
          <a:prstGeom prst="rect">
            <a:avLst/>
          </a:prstGeom>
        </p:spPr>
      </p:pic>
      <p:pic>
        <p:nvPicPr>
          <p:cNvPr id="17" name="Picture 16" descr="Idaho Digital Skills Logo">
            <a:extLst>
              <a:ext uri="{FF2B5EF4-FFF2-40B4-BE49-F238E27FC236}">
                <a16:creationId xmlns:a16="http://schemas.microsoft.com/office/drawing/2014/main" id="{73413BC0-B897-B119-3E5C-C337E37439F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9487" y="7447348"/>
            <a:ext cx="4129025" cy="1346234"/>
          </a:xfrm>
          <a:prstGeom prst="rect">
            <a:avLst/>
          </a:prstGeom>
        </p:spPr>
      </p:pic>
      <p:pic>
        <p:nvPicPr>
          <p:cNvPr id="19" name="Picture 18" descr="Digital Navigators Logo">
            <a:extLst>
              <a:ext uri="{FF2B5EF4-FFF2-40B4-BE49-F238E27FC236}">
                <a16:creationId xmlns:a16="http://schemas.microsoft.com/office/drawing/2014/main" id="{A8B1E1CE-391E-CACC-8D87-606B27F3DE5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15409" y="7149890"/>
            <a:ext cx="3343183" cy="1880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36071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5BD8D5-9E69-3E7D-37F3-248E3E7837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>
            <a:extLst>
              <a:ext uri="{FF2B5EF4-FFF2-40B4-BE49-F238E27FC236}">
                <a16:creationId xmlns:a16="http://schemas.microsoft.com/office/drawing/2014/main" id="{B4474C5D-792B-61F6-85A1-D28D7A3651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183444" y="0"/>
            <a:ext cx="2257715" cy="1873125"/>
          </a:xfrm>
          <a:custGeom>
            <a:avLst/>
            <a:gdLst/>
            <a:ahLst/>
            <a:cxnLst/>
            <a:rect l="l" t="t" r="r" b="b"/>
            <a:pathLst>
              <a:path w="1000929" h="830426">
                <a:moveTo>
                  <a:pt x="0" y="0"/>
                </a:moveTo>
                <a:lnTo>
                  <a:pt x="1000929" y="0"/>
                </a:lnTo>
                <a:lnTo>
                  <a:pt x="1000929" y="830426"/>
                </a:lnTo>
                <a:lnTo>
                  <a:pt x="0" y="830426"/>
                </a:lnTo>
                <a:close/>
              </a:path>
            </a:pathLst>
          </a:custGeom>
          <a:solidFill>
            <a:srgbClr val="8F6E5C"/>
          </a:solid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5" name="Group 5">
            <a:extLst>
              <a:ext uri="{FF2B5EF4-FFF2-40B4-BE49-F238E27FC236}">
                <a16:creationId xmlns:a16="http://schemas.microsoft.com/office/drawing/2014/main" id="{F69620A3-4489-F98A-9493-73C53B695A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9429913"/>
            <a:ext cx="18288000" cy="857087"/>
            <a:chOff x="0" y="0"/>
            <a:chExt cx="8107751" cy="379978"/>
          </a:xfrm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0A1392B8-D327-FB24-7220-319A12A60A93}"/>
                </a:ext>
              </a:extLst>
            </p:cNvPr>
            <p:cNvSpPr/>
            <p:nvPr/>
          </p:nvSpPr>
          <p:spPr>
            <a:xfrm>
              <a:off x="0" y="0"/>
              <a:ext cx="8107751" cy="379978"/>
            </a:xfrm>
            <a:custGeom>
              <a:avLst/>
              <a:gdLst/>
              <a:ahLst/>
              <a:cxnLst/>
              <a:rect l="l" t="t" r="r" b="b"/>
              <a:pathLst>
                <a:path w="8107751" h="379978">
                  <a:moveTo>
                    <a:pt x="0" y="0"/>
                  </a:moveTo>
                  <a:lnTo>
                    <a:pt x="8107751" y="0"/>
                  </a:lnTo>
                  <a:lnTo>
                    <a:pt x="8107751" y="379978"/>
                  </a:lnTo>
                  <a:lnTo>
                    <a:pt x="0" y="379978"/>
                  </a:lnTo>
                  <a:close/>
                </a:path>
              </a:pathLst>
            </a:custGeom>
            <a:solidFill>
              <a:srgbClr val="59301A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7" name="TextBox 7">
              <a:extLst>
                <a:ext uri="{FF2B5EF4-FFF2-40B4-BE49-F238E27FC236}">
                  <a16:creationId xmlns:a16="http://schemas.microsoft.com/office/drawing/2014/main" id="{CC39B593-943B-C17A-D76E-AC904E1D46E8}"/>
                </a:ext>
              </a:extLst>
            </p:cNvPr>
            <p:cNvSpPr txBox="1"/>
            <p:nvPr/>
          </p:nvSpPr>
          <p:spPr>
            <a:xfrm>
              <a:off x="0" y="-57150"/>
              <a:ext cx="812800" cy="8699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64135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endParaRPr>
            </a:p>
          </p:txBody>
        </p:sp>
      </p:grpSp>
      <p:grpSp>
        <p:nvGrpSpPr>
          <p:cNvPr id="8" name="Group 8">
            <a:extLst>
              <a:ext uri="{FF2B5EF4-FFF2-40B4-BE49-F238E27FC236}">
                <a16:creationId xmlns:a16="http://schemas.microsoft.com/office/drawing/2014/main" id="{805FC384-D35F-E7C3-8E99-78D8B9E95E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2217982" y="0"/>
            <a:ext cx="3758405" cy="1873125"/>
            <a:chOff x="0" y="0"/>
            <a:chExt cx="1666241" cy="830426"/>
          </a:xfrm>
        </p:grpSpPr>
        <p:sp>
          <p:nvSpPr>
            <p:cNvPr id="9" name="Freeform 9">
              <a:extLst>
                <a:ext uri="{FF2B5EF4-FFF2-40B4-BE49-F238E27FC236}">
                  <a16:creationId xmlns:a16="http://schemas.microsoft.com/office/drawing/2014/main" id="{32651527-42AA-5565-A5C3-0152E3C7409B}"/>
                </a:ext>
              </a:extLst>
            </p:cNvPr>
            <p:cNvSpPr/>
            <p:nvPr/>
          </p:nvSpPr>
          <p:spPr>
            <a:xfrm>
              <a:off x="0" y="0"/>
              <a:ext cx="1666241" cy="830426"/>
            </a:xfrm>
            <a:custGeom>
              <a:avLst/>
              <a:gdLst/>
              <a:ahLst/>
              <a:cxnLst/>
              <a:rect l="l" t="t" r="r" b="b"/>
              <a:pathLst>
                <a:path w="1666241" h="830426">
                  <a:moveTo>
                    <a:pt x="0" y="0"/>
                  </a:moveTo>
                  <a:lnTo>
                    <a:pt x="1666241" y="0"/>
                  </a:lnTo>
                  <a:lnTo>
                    <a:pt x="1666241" y="830426"/>
                  </a:lnTo>
                  <a:lnTo>
                    <a:pt x="0" y="830426"/>
                  </a:lnTo>
                  <a:close/>
                </a:path>
              </a:pathLst>
            </a:custGeom>
            <a:solidFill>
              <a:srgbClr val="59301A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" name="TextBox 10">
              <a:extLst>
                <a:ext uri="{FF2B5EF4-FFF2-40B4-BE49-F238E27FC236}">
                  <a16:creationId xmlns:a16="http://schemas.microsoft.com/office/drawing/2014/main" id="{8BC8E3C1-1758-7A43-2CDE-3B5D4DFC7AF0}"/>
                </a:ext>
              </a:extLst>
            </p:cNvPr>
            <p:cNvSpPr txBox="1"/>
            <p:nvPr/>
          </p:nvSpPr>
          <p:spPr>
            <a:xfrm>
              <a:off x="0" y="-57150"/>
              <a:ext cx="812800" cy="8699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64135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endParaRPr>
            </a:p>
          </p:txBody>
        </p:sp>
      </p:grpSp>
      <p:grpSp>
        <p:nvGrpSpPr>
          <p:cNvPr id="12" name="Group 12">
            <a:extLst>
              <a:ext uri="{FF2B5EF4-FFF2-40B4-BE49-F238E27FC236}">
                <a16:creationId xmlns:a16="http://schemas.microsoft.com/office/drawing/2014/main" id="{2948DCED-63BE-0723-7DF9-4E947B88BB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0"/>
            <a:ext cx="11989013" cy="1873125"/>
            <a:chOff x="0" y="0"/>
            <a:chExt cx="5315175" cy="830426"/>
          </a:xfrm>
        </p:grpSpPr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4D3B4A9B-4A02-3FA6-FA8C-807CADE83CC2}"/>
                </a:ext>
              </a:extLst>
            </p:cNvPr>
            <p:cNvSpPr/>
            <p:nvPr/>
          </p:nvSpPr>
          <p:spPr>
            <a:xfrm>
              <a:off x="0" y="0"/>
              <a:ext cx="5315176" cy="830426"/>
            </a:xfrm>
            <a:custGeom>
              <a:avLst/>
              <a:gdLst/>
              <a:ahLst/>
              <a:cxnLst/>
              <a:rect l="l" t="t" r="r" b="b"/>
              <a:pathLst>
                <a:path w="5315176" h="830426">
                  <a:moveTo>
                    <a:pt x="0" y="0"/>
                  </a:moveTo>
                  <a:lnTo>
                    <a:pt x="5315176" y="0"/>
                  </a:lnTo>
                  <a:lnTo>
                    <a:pt x="5315176" y="830426"/>
                  </a:lnTo>
                  <a:lnTo>
                    <a:pt x="0" y="830426"/>
                  </a:lnTo>
                  <a:close/>
                </a:path>
              </a:pathLst>
            </a:custGeom>
            <a:solidFill>
              <a:srgbClr val="545B3E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4" name="TextBox 14">
              <a:extLst>
                <a:ext uri="{FF2B5EF4-FFF2-40B4-BE49-F238E27FC236}">
                  <a16:creationId xmlns:a16="http://schemas.microsoft.com/office/drawing/2014/main" id="{493965F8-DA36-3791-F0FF-616B3D5BE632}"/>
                </a:ext>
              </a:extLst>
            </p:cNvPr>
            <p:cNvSpPr txBox="1"/>
            <p:nvPr/>
          </p:nvSpPr>
          <p:spPr>
            <a:xfrm>
              <a:off x="0" y="-57150"/>
              <a:ext cx="812800" cy="8699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64135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endParaRPr>
            </a:p>
          </p:txBody>
        </p:sp>
      </p:grpSp>
      <p:sp>
        <p:nvSpPr>
          <p:cNvPr id="16" name="TextBox 16">
            <a:extLst>
              <a:ext uri="{FF2B5EF4-FFF2-40B4-BE49-F238E27FC236}">
                <a16:creationId xmlns:a16="http://schemas.microsoft.com/office/drawing/2014/main" id="{0EBA9646-532D-FDAE-C3E7-96CCEE06EA18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9710" y="154217"/>
            <a:ext cx="11969593" cy="1396023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38877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Bold"/>
                <a:ea typeface="+mn-ea"/>
                <a:cs typeface="+mn-cs"/>
              </a:rPr>
              <a:t>Contact Us</a:t>
            </a:r>
            <a:endParaRPr lang="en-US" sz="7200" dirty="0">
              <a:ea typeface="+mn-ea"/>
              <a:cs typeface="+mn-cs"/>
            </a:endParaRPr>
          </a:p>
        </p:txBody>
      </p:sp>
      <p:sp>
        <p:nvSpPr>
          <p:cNvPr id="4" name="TextBox 14">
            <a:extLst>
              <a:ext uri="{FF2B5EF4-FFF2-40B4-BE49-F238E27FC236}">
                <a16:creationId xmlns:a16="http://schemas.microsoft.com/office/drawing/2014/main" id="{C18251DA-5C24-973A-9FDC-FEF2C3C19D66}"/>
              </a:ext>
            </a:extLst>
          </p:cNvPr>
          <p:cNvSpPr txBox="1"/>
          <p:nvPr/>
        </p:nvSpPr>
        <p:spPr>
          <a:xfrm>
            <a:off x="983203" y="2496252"/>
            <a:ext cx="16329098" cy="613084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61111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8C4D2B"/>
                </a:solidFill>
                <a:effectLst/>
                <a:uLnTx/>
                <a:uFillTx/>
                <a:latin typeface="Raleway"/>
              </a:rPr>
              <a:t>Stephanie Bailey-White, director</a:t>
            </a:r>
            <a:br>
              <a:rPr lang="en-US" sz="3600" b="0" i="0" u="none" strike="noStrike" kern="1200" cap="none" spc="80" normalizeH="0" baseline="0" noProof="0" dirty="0">
                <a:ln>
                  <a:noFill/>
                </a:ln>
                <a:effectLst/>
                <a:uLnTx/>
                <a:uFillTx/>
                <a:latin typeface="Raleway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kumimoji="0" lang="en-US" sz="3600" b="0" i="0" u="none" strike="noStrike" kern="1200" cap="none" spc="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aleway"/>
                <a:ea typeface="Roboto"/>
                <a:cs typeface="Roboto"/>
              </a:rPr>
              <a:t>208-639-4145</a:t>
            </a:r>
            <a:r>
              <a:rPr lang="en-US" sz="3600" spc="80" dirty="0">
                <a:solidFill>
                  <a:prstClr val="black"/>
                </a:solidFill>
                <a:latin typeface="Raleway"/>
                <a:ea typeface="Roboto"/>
                <a:cs typeface="Roboto"/>
              </a:rPr>
              <a:t> | </a:t>
            </a:r>
            <a:r>
              <a:rPr lang="en-US" sz="3600" spc="80" dirty="0">
                <a:solidFill>
                  <a:prstClr val="black"/>
                </a:solidFill>
                <a:latin typeface="Raleway"/>
                <a:ea typeface="Roboto"/>
                <a:cs typeface="Roboto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Stephanie.Bailey-White@libraries.idaho.gov</a:t>
            </a:r>
            <a:endParaRPr lang="en-US" sz="3600" spc="80" dirty="0">
              <a:solidFill>
                <a:prstClr val="black"/>
              </a:solidFill>
              <a:latin typeface="Raleway"/>
              <a:ea typeface="Roboto"/>
              <a:cs typeface="Roboto"/>
            </a:endParaRPr>
          </a:p>
          <a:p>
            <a:pPr marL="0" marR="0" lvl="0" indent="0" algn="l" defTabSz="914400" rtl="0" eaLnBrk="1" fontAlgn="auto" latinLnBrk="0" hangingPunct="1">
              <a:lnSpc>
                <a:spcPct val="161111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0" i="0" u="none" strike="noStrike" kern="1200" cap="none" spc="8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aleway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>
              <a:lnSpc>
                <a:spcPct val="161111"/>
              </a:lnSpc>
              <a:defRPr/>
            </a:pPr>
            <a:r>
              <a:rPr lang="en-US" sz="3600" b="1" spc="80" dirty="0">
                <a:solidFill>
                  <a:srgbClr val="8C4D2B"/>
                </a:solidFill>
                <a:latin typeface="Raleway"/>
                <a:ea typeface="Roboto"/>
                <a:cs typeface="Roboto"/>
              </a:rPr>
              <a:t>Dylan Baker, deputy state librarian</a:t>
            </a:r>
            <a:br>
              <a:rPr lang="en-US" sz="3600" dirty="0">
                <a:latin typeface="Raleway" pitchFamily="2" charset="0"/>
              </a:rPr>
            </a:br>
            <a:r>
              <a:rPr lang="en-US" sz="3600" dirty="0">
                <a:solidFill>
                  <a:prstClr val="black"/>
                </a:solidFill>
                <a:latin typeface="Raleway"/>
              </a:rPr>
              <a:t>208-639-4167 | </a:t>
            </a:r>
            <a:r>
              <a:rPr lang="en-US" sz="3600" dirty="0">
                <a:solidFill>
                  <a:prstClr val="black"/>
                </a:solidFill>
                <a:latin typeface="Raleway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Dylan.Baker@libraries.idaho.gov</a:t>
            </a:r>
            <a:endParaRPr lang="en-US" sz="3600" dirty="0">
              <a:solidFill>
                <a:prstClr val="black"/>
              </a:solidFill>
              <a:latin typeface="Raleway"/>
            </a:endParaRPr>
          </a:p>
          <a:p>
            <a:pPr marL="0" marR="0" lvl="0" indent="0" algn="l" defTabSz="914400" rtl="0" eaLnBrk="1" fontAlgn="auto" latinLnBrk="0" hangingPunct="1">
              <a:lnSpc>
                <a:spcPct val="161111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3600" spc="80" dirty="0">
              <a:solidFill>
                <a:prstClr val="black"/>
              </a:solidFill>
              <a:latin typeface="Raleway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61111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0" i="0" u="sng" strike="noStrike" dirty="0">
                <a:effectLst/>
                <a:latin typeface="Raleway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https://libraries.idaho.gov/</a:t>
            </a:r>
            <a:r>
              <a:rPr lang="en-US" sz="3600" u="sng" dirty="0">
                <a:latin typeface="Raleway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daai</a:t>
            </a:r>
            <a:r>
              <a:rPr lang="en-US" sz="3600" b="0" i="0" u="none" strike="noStrike" dirty="0">
                <a:effectLst/>
                <a:latin typeface="Raleway"/>
              </a:rPr>
              <a:t> </a:t>
            </a:r>
            <a:endParaRPr lang="en-US" sz="3600" spc="80" dirty="0">
              <a:latin typeface="Raleway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11" name="Freeform 11">
            <a:extLst>
              <a:ext uri="{FF2B5EF4-FFF2-40B4-BE49-F238E27FC236}">
                <a16:creationId xmlns:a16="http://schemas.microsoft.com/office/drawing/2014/main" id="{5FEEC224-3E84-BAF8-65F7-76CEA9953B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8067" y="9604829"/>
            <a:ext cx="1987501" cy="478602"/>
          </a:xfrm>
          <a:custGeom>
            <a:avLst/>
            <a:gdLst/>
            <a:ahLst/>
            <a:cxnLst/>
            <a:rect l="l" t="t" r="r" b="b"/>
            <a:pathLst>
              <a:path w="1987501" h="478602">
                <a:moveTo>
                  <a:pt x="0" y="0"/>
                </a:moveTo>
                <a:lnTo>
                  <a:pt x="1987501" y="0"/>
                </a:lnTo>
                <a:lnTo>
                  <a:pt x="1987501" y="478602"/>
                </a:lnTo>
                <a:lnTo>
                  <a:pt x="0" y="478602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15" name="Group 12">
            <a:extLst>
              <a:ext uri="{FF2B5EF4-FFF2-40B4-BE49-F238E27FC236}">
                <a16:creationId xmlns:a16="http://schemas.microsoft.com/office/drawing/2014/main" id="{7F3A0051-95B3-045D-A373-7DBD9A46B2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4315231" y="2071918"/>
            <a:ext cx="3758405" cy="7119444"/>
            <a:chOff x="0" y="0"/>
            <a:chExt cx="2706150" cy="1333537"/>
          </a:xfrm>
        </p:grpSpPr>
        <p:sp>
          <p:nvSpPr>
            <p:cNvPr id="17" name="Freeform 13">
              <a:extLst>
                <a:ext uri="{FF2B5EF4-FFF2-40B4-BE49-F238E27FC236}">
                  <a16:creationId xmlns:a16="http://schemas.microsoft.com/office/drawing/2014/main" id="{9D5B5598-0F9B-8FF2-B4B3-1F1162FC9E54}"/>
                </a:ext>
              </a:extLst>
            </p:cNvPr>
            <p:cNvSpPr/>
            <p:nvPr/>
          </p:nvSpPr>
          <p:spPr>
            <a:xfrm>
              <a:off x="0" y="0"/>
              <a:ext cx="2706150" cy="1333537"/>
            </a:xfrm>
            <a:custGeom>
              <a:avLst/>
              <a:gdLst/>
              <a:ahLst/>
              <a:cxnLst/>
              <a:rect l="l" t="t" r="r" b="b"/>
              <a:pathLst>
                <a:path w="2706150" h="1333537">
                  <a:moveTo>
                    <a:pt x="0" y="0"/>
                  </a:moveTo>
                  <a:lnTo>
                    <a:pt x="2706150" y="0"/>
                  </a:lnTo>
                  <a:lnTo>
                    <a:pt x="2706150" y="1333537"/>
                  </a:lnTo>
                  <a:lnTo>
                    <a:pt x="0" y="1333537"/>
                  </a:lnTo>
                  <a:close/>
                </a:path>
              </a:pathLst>
            </a:custGeom>
            <a:solidFill>
              <a:srgbClr val="545B3E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8" name="TextBox 14">
              <a:extLst>
                <a:ext uri="{FF2B5EF4-FFF2-40B4-BE49-F238E27FC236}">
                  <a16:creationId xmlns:a16="http://schemas.microsoft.com/office/drawing/2014/main" id="{275E2EA6-F73B-C585-D0E8-F9550E72BD49}"/>
                </a:ext>
              </a:extLst>
            </p:cNvPr>
            <p:cNvSpPr txBox="1"/>
            <p:nvPr/>
          </p:nvSpPr>
          <p:spPr>
            <a:xfrm>
              <a:off x="0" y="-57150"/>
              <a:ext cx="812800" cy="8699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64135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endParaRPr>
            </a:p>
          </p:txBody>
        </p:sp>
      </p:grpSp>
      <p:pic>
        <p:nvPicPr>
          <p:cNvPr id="19" name="Picture 18">
            <a:extLst>
              <a:ext uri="{FF2B5EF4-FFF2-40B4-BE49-F238E27FC236}">
                <a16:creationId xmlns:a16="http://schemas.microsoft.com/office/drawing/2014/main" id="{5CA09FB3-5F83-0630-9B95-277509C1559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4834196" y="4223942"/>
            <a:ext cx="2675467" cy="2675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70841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74EE0EE32289844BED2576FF33CB8B8" ma:contentTypeVersion="15" ma:contentTypeDescription="Create a new document." ma:contentTypeScope="" ma:versionID="3f4e405640e7b1df69866455d182906d">
  <xsd:schema xmlns:xsd="http://www.w3.org/2001/XMLSchema" xmlns:xs="http://www.w3.org/2001/XMLSchema" xmlns:p="http://schemas.microsoft.com/office/2006/metadata/properties" xmlns:ns2="de3f867a-cb4d-4019-b391-051af6800de8" xmlns:ns3="a80cbf1e-cea3-4864-b8a5-d5ef043fe564" targetNamespace="http://schemas.microsoft.com/office/2006/metadata/properties" ma:root="true" ma:fieldsID="042d38fe58b02c1a7fd586e9632e6d49" ns2:_="" ns3:_="">
    <xsd:import namespace="de3f867a-cb4d-4019-b391-051af6800de8"/>
    <xsd:import namespace="a80cbf1e-cea3-4864-b8a5-d5ef043fe564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lcf76f155ced4ddcb4097134ff3c332f" minOccurs="0"/>
                <xsd:element ref="ns2:TaxCatchAll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DateTaken" minOccurs="0"/>
                <xsd:element ref="ns3:MediaServiceOCR" minOccurs="0"/>
                <xsd:element ref="ns3:MediaServiceLocation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3f867a-cb4d-4019-b391-051af6800de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bc788804-a60e-4528-b0b7-325350282844}" ma:internalName="TaxCatchAll" ma:showField="CatchAllData" ma:web="de3f867a-cb4d-4019-b391-051af6800de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0cbf1e-cea3-4864-b8a5-d5ef043fe56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619d7729-17ec-432f-96e5-5ca9df5b17c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80cbf1e-cea3-4864-b8a5-d5ef043fe564">
      <Terms xmlns="http://schemas.microsoft.com/office/infopath/2007/PartnerControls"/>
    </lcf76f155ced4ddcb4097134ff3c332f>
    <TaxCatchAll xmlns="de3f867a-cb4d-4019-b391-051af6800de8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336B841-1A65-4C0E-B3A2-664A3350C4F4}">
  <ds:schemaRefs>
    <ds:schemaRef ds:uri="a80cbf1e-cea3-4864-b8a5-d5ef043fe564"/>
    <ds:schemaRef ds:uri="de3f867a-cb4d-4019-b391-051af6800de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65C6FBC1-E462-4DF0-BA14-9B05EE85DCCB}">
  <ds:schemaRefs>
    <ds:schemaRef ds:uri="http://www.w3.org/XML/1998/namespace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dcmitype/"/>
    <ds:schemaRef ds:uri="http://purl.org/dc/terms/"/>
    <ds:schemaRef ds:uri="a80cbf1e-cea3-4864-b8a5-d5ef043fe564"/>
    <ds:schemaRef ds:uri="http://schemas.microsoft.com/office/infopath/2007/PartnerControls"/>
    <ds:schemaRef ds:uri="http://schemas.openxmlformats.org/package/2006/metadata/core-properties"/>
    <ds:schemaRef ds:uri="de3f867a-cb4d-4019-b391-051af6800de8"/>
  </ds:schemaRefs>
</ds:datastoreItem>
</file>

<file path=customXml/itemProps3.xml><?xml version="1.0" encoding="utf-8"?>
<ds:datastoreItem xmlns:ds="http://schemas.openxmlformats.org/officeDocument/2006/customXml" ds:itemID="{C9A4D9E8-27C3-4CC8-AFD4-6403517F653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416</Words>
  <Application>Microsoft Office PowerPoint</Application>
  <PresentationFormat>Custom</PresentationFormat>
  <Paragraphs>47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Calibri</vt:lpstr>
      <vt:lpstr>Arial</vt:lpstr>
      <vt:lpstr>Raleway</vt:lpstr>
      <vt:lpstr>Raleway Bold</vt:lpstr>
      <vt:lpstr>Roboto Bold</vt:lpstr>
      <vt:lpstr>Office Theme</vt:lpstr>
      <vt:lpstr>Idaho Commission for Libraries Update</vt:lpstr>
      <vt:lpstr>Why &amp; What Is the ICfL?</vt:lpstr>
      <vt:lpstr>Digital Equity Act Programs</vt:lpstr>
      <vt:lpstr>Timeline</vt:lpstr>
      <vt:lpstr>Goals of the DAAI Plan</vt:lpstr>
      <vt:lpstr>Idaho’s Capacity Funding</vt:lpstr>
      <vt:lpstr>Implementing the DAAI Plan</vt:lpstr>
      <vt:lpstr>Contact Us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ILA-slide template-2023</dc:title>
  <dc:creator>Dylan Baker</dc:creator>
  <cp:lastModifiedBy>Dylan Baker</cp:lastModifiedBy>
  <cp:revision>2</cp:revision>
  <cp:lastPrinted>2024-10-04T19:52:16Z</cp:lastPrinted>
  <dcterms:created xsi:type="dcterms:W3CDTF">2006-08-16T00:00:00Z</dcterms:created>
  <dcterms:modified xsi:type="dcterms:W3CDTF">2024-12-16T18:51:27Z</dcterms:modified>
  <dc:identifier>DAFttVkABf0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0x010100574EE0EE32289844BED2576FF33CB8B8</vt:lpwstr>
  </property>
  <property fmtid="{D5CDD505-2E9C-101B-9397-08002B2CF9AE}" pid="3" name="MediaServiceImageTags">
    <vt:lpwstr/>
  </property>
</Properties>
</file>