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1" r:id="rId2"/>
    <p:sldId id="274" r:id="rId3"/>
    <p:sldId id="271" r:id="rId4"/>
    <p:sldId id="287" r:id="rId5"/>
    <p:sldId id="272" r:id="rId6"/>
    <p:sldId id="275" r:id="rId7"/>
    <p:sldId id="269" r:id="rId8"/>
    <p:sldId id="265" r:id="rId9"/>
    <p:sldId id="288" r:id="rId10"/>
    <p:sldId id="290" r:id="rId11"/>
    <p:sldId id="293" r:id="rId12"/>
    <p:sldId id="294" r:id="rId13"/>
    <p:sldId id="292" r:id="rId14"/>
    <p:sldId id="277" r:id="rId15"/>
    <p:sldId id="278" r:id="rId16"/>
    <p:sldId id="281" r:id="rId17"/>
    <p:sldId id="26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Verdon" initials="JV" lastIdx="3" clrIdx="0">
    <p:extLst>
      <p:ext uri="{19B8F6BF-5375-455C-9EA6-DF929625EA0E}">
        <p15:presenceInfo xmlns:p15="http://schemas.microsoft.com/office/powerpoint/2012/main" userId="S-1-5-21-3261256301-358373943-1168898465-5611" providerId="AD"/>
      </p:ext>
    </p:extLst>
  </p:cmAuthor>
  <p:cmAuthor id="2" name="Chelsea Conlon" initials="CC" lastIdx="1" clrIdx="1">
    <p:extLst>
      <p:ext uri="{19B8F6BF-5375-455C-9EA6-DF929625EA0E}">
        <p15:presenceInfo xmlns:p15="http://schemas.microsoft.com/office/powerpoint/2012/main" userId="S-1-5-21-3376003708-3134731068-425291513-3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788" autoAdjust="0"/>
  </p:normalViewPr>
  <p:slideViewPr>
    <p:cSldViewPr snapToGrid="0" snapToObjects="1">
      <p:cViewPr varScale="1">
        <p:scale>
          <a:sx n="42" d="100"/>
          <a:sy n="42" d="100"/>
        </p:scale>
        <p:origin x="198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4DD3F-7878-4DC9-B313-9C789F5F065A}" type="datetimeFigureOut">
              <a:rPr lang="en-US" smtClean="0"/>
              <a:t>8/13/2018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98EE0-55FE-478E-8EE7-560B44A684A8}" type="slidenum">
              <a:rPr lang="en-US" smtClean="0"/>
              <a:t>‹#›</a:t>
            </a:fld>
            <a:endParaRPr lang="en-US" dirty="0"/>
          </a:p>
        </p:txBody>
      </p:sp>
    </p:spTree>
    <p:extLst>
      <p:ext uri="{BB962C8B-B14F-4D97-AF65-F5344CB8AC3E}">
        <p14:creationId xmlns:p14="http://schemas.microsoft.com/office/powerpoint/2010/main" val="3611629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Hi, my name is Tina Salisbury.  I am a Senior International Trade Specialist with the Idaho Department of Commerce and I have the pleasure of being the STEP Grant Project Director for the state of Idaho.</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Bear with me as we work through this webinar.  We will be clicking in and out of a lot of the websites and documents linked/referenced in this PowerPoint.</a:t>
            </a:r>
            <a:endParaRPr lang="en-US" b="0" i="1" dirty="0"/>
          </a:p>
        </p:txBody>
      </p:sp>
      <p:sp>
        <p:nvSpPr>
          <p:cNvPr id="4" name="Slide Number Placeholder 3"/>
          <p:cNvSpPr>
            <a:spLocks noGrp="1"/>
          </p:cNvSpPr>
          <p:nvPr>
            <p:ph type="sldNum" sz="quarter" idx="10"/>
          </p:nvPr>
        </p:nvSpPr>
        <p:spPr/>
        <p:txBody>
          <a:bodyPr/>
          <a:lstStyle/>
          <a:p>
            <a:fld id="{4F898EE0-55FE-478E-8EE7-560B44A684A8}" type="slidenum">
              <a:rPr lang="en-US" smtClean="0"/>
              <a:t>1</a:t>
            </a:fld>
            <a:endParaRPr lang="en-US" dirty="0"/>
          </a:p>
        </p:txBody>
      </p:sp>
    </p:spTree>
    <p:extLst>
      <p:ext uri="{BB962C8B-B14F-4D97-AF65-F5344CB8AC3E}">
        <p14:creationId xmlns:p14="http://schemas.microsoft.com/office/powerpoint/2010/main" val="3527200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ea typeface="Calibri" panose="020F0502020204030204" pitchFamily="34" charset="0"/>
              </a:rPr>
              <a:t>Let’s walk through an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ea typeface="Calibri" panose="020F0502020204030204" pitchFamily="34" charset="0"/>
              </a:rPr>
              <a:t>INSTRUCTIONS TAB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solidFill>
                  <a:schemeClr val="bg1"/>
                </a:solidFill>
                <a:latin typeface="Arial" panose="020B0604020202020204" pitchFamily="34" charset="0"/>
                <a:ea typeface="Calibri" panose="020F0502020204030204" pitchFamily="34" charset="0"/>
              </a:rPr>
              <a:t>Start here, read the instructions and then click on </a:t>
            </a:r>
            <a:r>
              <a:rPr lang="en-US" sz="1200" i="1" u="sng" dirty="0">
                <a:solidFill>
                  <a:schemeClr val="bg1"/>
                </a:solidFill>
                <a:latin typeface="Arial" panose="020B0604020202020204" pitchFamily="34" charset="0"/>
                <a:ea typeface="Calibri" panose="020F0502020204030204" pitchFamily="34" charset="0"/>
              </a:rPr>
              <a:t>all</a:t>
            </a:r>
            <a:r>
              <a:rPr lang="en-US" sz="1200" i="1" dirty="0">
                <a:solidFill>
                  <a:schemeClr val="bg1"/>
                </a:solidFill>
                <a:latin typeface="Arial" panose="020B0604020202020204" pitchFamily="34" charset="0"/>
                <a:ea typeface="Calibri" panose="020F0502020204030204" pitchFamily="34" charset="0"/>
              </a:rPr>
              <a:t> tabs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solidFill>
                  <a:schemeClr val="bg1"/>
                </a:solidFill>
                <a:latin typeface="Arial" panose="020B0604020202020204" pitchFamily="34" charset="0"/>
              </a:rPr>
              <a:t>TEMPLATE TAB</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solidFill>
                  <a:schemeClr val="bg1"/>
                </a:solidFill>
                <a:latin typeface="Arial" panose="020B0604020202020204" pitchFamily="34" charset="0"/>
              </a:rPr>
              <a:t>This is where you do your work</a:t>
            </a:r>
            <a:endParaRPr lang="en-US" dirty="0">
              <a:solidFill>
                <a:schemeClr val="bg1"/>
              </a:solidFill>
            </a:endParaRPr>
          </a:p>
          <a:p>
            <a:pPr marL="685800" marR="0" lvl="1" indent="-228600">
              <a:lnSpc>
                <a:spcPct val="115000"/>
              </a:lnSpc>
              <a:spcBef>
                <a:spcPts val="0"/>
              </a:spcBef>
              <a:spcAft>
                <a:spcPts val="1000"/>
              </a:spcAft>
              <a:buFont typeface="Arial" panose="020B0604020202020204" pitchFamily="34" charset="0"/>
              <a:buChar char="•"/>
            </a:pPr>
            <a:r>
              <a:rPr lang="en-US" sz="1200" i="1" dirty="0">
                <a:solidFill>
                  <a:schemeClr val="bg1"/>
                </a:solidFill>
                <a:latin typeface="Arial" panose="020B0604020202020204" pitchFamily="34" charset="0"/>
              </a:rPr>
              <a:t>Caps</a:t>
            </a:r>
          </a:p>
          <a:p>
            <a:pPr marL="1143000" marR="0" lvl="2" indent="-228600">
              <a:lnSpc>
                <a:spcPct val="115000"/>
              </a:lnSpc>
              <a:spcBef>
                <a:spcPts val="0"/>
              </a:spcBef>
              <a:spcAft>
                <a:spcPts val="1000"/>
              </a:spcAft>
              <a:buFont typeface="Arial" panose="020B0604020202020204" pitchFamily="34" charset="0"/>
              <a:buChar char="•"/>
            </a:pPr>
            <a:r>
              <a:rPr lang="en-US" sz="1200" i="1" dirty="0">
                <a:solidFill>
                  <a:schemeClr val="bg1"/>
                </a:solidFill>
                <a:latin typeface="Arial" panose="020B0604020202020204" pitchFamily="34" charset="0"/>
              </a:rPr>
              <a:t>Travel - Maximum of 2 company employees for travel</a:t>
            </a:r>
            <a:endParaRPr lang="en-US" dirty="0">
              <a:solidFill>
                <a:schemeClr val="bg1"/>
              </a:solidFill>
            </a:endParaRPr>
          </a:p>
          <a:p>
            <a:pPr marL="1143000" marR="0" lvl="2" indent="-228600">
              <a:lnSpc>
                <a:spcPct val="115000"/>
              </a:lnSpc>
              <a:spcBef>
                <a:spcPts val="0"/>
              </a:spcBef>
              <a:spcAft>
                <a:spcPts val="1000"/>
              </a:spcAft>
              <a:buFont typeface="Arial" panose="020B0604020202020204" pitchFamily="34" charset="0"/>
              <a:buChar char="•"/>
            </a:pPr>
            <a:r>
              <a:rPr lang="en-US" sz="1200" i="1" dirty="0">
                <a:solidFill>
                  <a:schemeClr val="bg1"/>
                </a:solidFill>
                <a:latin typeface="Arial" panose="020B0604020202020204" pitchFamily="34" charset="0"/>
              </a:rPr>
              <a:t>Shipping - Maximum reimbursement of $2,000, so the maximum you can budget taking match into account is $3,077 is entered in cell 43C</a:t>
            </a:r>
            <a:endParaRPr lang="en-US" dirty="0">
              <a:solidFill>
                <a:schemeClr val="bg1"/>
              </a:solidFill>
            </a:endParaRPr>
          </a:p>
          <a:p>
            <a:pPr marL="685800" marR="0" lvl="1" indent="-228600">
              <a:lnSpc>
                <a:spcPct val="115000"/>
              </a:lnSpc>
              <a:spcBef>
                <a:spcPts val="0"/>
              </a:spcBef>
              <a:spcAft>
                <a:spcPts val="1000"/>
              </a:spcAft>
              <a:buFont typeface="Arial" panose="020B0604020202020204" pitchFamily="34" charset="0"/>
              <a:buChar char="•"/>
            </a:pPr>
            <a:r>
              <a:rPr lang="en-US" sz="1200" i="1" dirty="0">
                <a:solidFill>
                  <a:schemeClr val="bg1"/>
                </a:solidFill>
                <a:latin typeface="Arial" panose="020B0604020202020204" pitchFamily="34" charset="0"/>
              </a:rPr>
              <a:t>Explanation of Expenses</a:t>
            </a:r>
          </a:p>
          <a:p>
            <a:pPr marL="1143000" marR="0" lvl="2" indent="-228600">
              <a:lnSpc>
                <a:spcPct val="115000"/>
              </a:lnSpc>
              <a:spcBef>
                <a:spcPts val="0"/>
              </a:spcBef>
              <a:spcAft>
                <a:spcPts val="1000"/>
              </a:spcAft>
              <a:buFont typeface="Arial" panose="020B0604020202020204" pitchFamily="34" charset="0"/>
              <a:buChar char="•"/>
            </a:pPr>
            <a:r>
              <a:rPr lang="en-US" sz="1200" i="1" dirty="0">
                <a:solidFill>
                  <a:schemeClr val="bg1"/>
                </a:solidFill>
                <a:latin typeface="Arial" panose="020B0604020202020204" pitchFamily="34" charset="0"/>
              </a:rPr>
              <a:t>Yellow cells with red text – Pay attention!</a:t>
            </a:r>
          </a:p>
          <a:p>
            <a:pPr marL="1143000" marR="0" lvl="2" indent="-228600">
              <a:lnSpc>
                <a:spcPct val="115000"/>
              </a:lnSpc>
              <a:spcBef>
                <a:spcPts val="0"/>
              </a:spcBef>
              <a:spcAft>
                <a:spcPts val="1000"/>
              </a:spcAft>
              <a:buFont typeface="Arial" panose="020B0604020202020204" pitchFamily="34" charset="0"/>
              <a:buChar char="•"/>
            </a:pPr>
            <a:r>
              <a:rPr lang="en-US" sz="1200" i="1" dirty="0">
                <a:solidFill>
                  <a:schemeClr val="bg1"/>
                </a:solidFill>
                <a:latin typeface="Arial" panose="020B0604020202020204" pitchFamily="34" charset="0"/>
              </a:rPr>
              <a:t>Narrative is required</a:t>
            </a:r>
          </a:p>
          <a:p>
            <a:pPr marL="1143000" marR="0" lvl="2" indent="-228600">
              <a:lnSpc>
                <a:spcPct val="115000"/>
              </a:lnSpc>
              <a:spcBef>
                <a:spcPts val="0"/>
              </a:spcBef>
              <a:spcAft>
                <a:spcPts val="1000"/>
              </a:spcAft>
              <a:buFont typeface="Arial" panose="020B0604020202020204" pitchFamily="34" charset="0"/>
              <a:buChar char="•"/>
            </a:pPr>
            <a:r>
              <a:rPr lang="en-US" sz="1200" i="1" dirty="0">
                <a:solidFill>
                  <a:schemeClr val="bg1"/>
                </a:solidFill>
                <a:latin typeface="Arial" panose="020B0604020202020204" pitchFamily="34" charset="0"/>
              </a:rPr>
              <a:t>Bottom line budget cell 55F….make sure where you stand within the min/max award amount</a:t>
            </a:r>
          </a:p>
          <a:p>
            <a:pPr marL="1600200" marR="0" lvl="3" indent="-228600">
              <a:lnSpc>
                <a:spcPct val="115000"/>
              </a:lnSpc>
              <a:spcBef>
                <a:spcPts val="0"/>
              </a:spcBef>
              <a:spcAft>
                <a:spcPts val="1000"/>
              </a:spcAft>
              <a:buFont typeface="Arial" panose="020B0604020202020204" pitchFamily="34" charset="0"/>
              <a:buChar char="•"/>
            </a:pPr>
            <a:r>
              <a:rPr lang="en-US" sz="1200" i="1" dirty="0">
                <a:solidFill>
                  <a:schemeClr val="bg1"/>
                </a:solidFill>
                <a:latin typeface="Arial" panose="020B0604020202020204" pitchFamily="34" charset="0"/>
              </a:rPr>
              <a:t>List this amount in the online portal application, FIRST QUESTION</a:t>
            </a:r>
          </a:p>
          <a:p>
            <a:pPr marL="685800" marR="0" lvl="1" indent="-228600">
              <a:lnSpc>
                <a:spcPct val="115000"/>
              </a:lnSpc>
              <a:spcBef>
                <a:spcPts val="0"/>
              </a:spcBef>
              <a:spcAft>
                <a:spcPts val="1000"/>
              </a:spcAft>
              <a:buFont typeface="Arial" panose="020B0604020202020204" pitchFamily="34" charset="0"/>
              <a:buChar char="•"/>
            </a:pPr>
            <a:r>
              <a:rPr lang="en-US" sz="1200" i="1" dirty="0">
                <a:solidFill>
                  <a:schemeClr val="bg1"/>
                </a:solidFill>
                <a:latin typeface="Arial" panose="020B0604020202020204" pitchFamily="34" charset="0"/>
              </a:rPr>
              <a:t>Links in cells to resources</a:t>
            </a:r>
          </a:p>
          <a:p>
            <a:pPr marL="1143000" marR="0" lvl="2" indent="-228600">
              <a:lnSpc>
                <a:spcPct val="115000"/>
              </a:lnSpc>
              <a:spcBef>
                <a:spcPts val="0"/>
              </a:spcBef>
              <a:spcAft>
                <a:spcPts val="1000"/>
              </a:spcAft>
              <a:buFont typeface="Arial" panose="020B0604020202020204" pitchFamily="34" charset="0"/>
              <a:buChar char="•"/>
            </a:pPr>
            <a:r>
              <a:rPr lang="en-US" sz="1200" i="1" dirty="0">
                <a:solidFill>
                  <a:schemeClr val="bg1"/>
                </a:solidFill>
                <a:latin typeface="Arial" panose="020B0604020202020204" pitchFamily="34" charset="0"/>
              </a:rPr>
              <a:t>GSA for lodging and M&amp;IE (Meals &amp; Incidental Expenses)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ea typeface="Calibri" panose="020F0502020204030204" pitchFamily="34" charset="0"/>
              </a:rPr>
              <a:t>Follow instructions &amp; suggestions given.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If you have a sales trip in a market with stops in multiple cities, email the STEP me.  I can work with you and potentially unlock the template and add rows for each city to accurately calculate if we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SAMPLE BUDGET TEMPLATE TAB</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Use it!  Lots of links again to all the sites to look up information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898EE0-55FE-478E-8EE7-560B44A684A8}" type="slidenum">
              <a:rPr lang="en-US" smtClean="0"/>
              <a:t>10</a:t>
            </a:fld>
            <a:endParaRPr lang="en-US" dirty="0"/>
          </a:p>
        </p:txBody>
      </p:sp>
    </p:spTree>
    <p:extLst>
      <p:ext uri="{BB962C8B-B14F-4D97-AF65-F5344CB8AC3E}">
        <p14:creationId xmlns:p14="http://schemas.microsoft.com/office/powerpoint/2010/main" val="1725908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back into the portal…</a:t>
            </a:r>
          </a:p>
          <a:p>
            <a:endParaRPr lang="en-US" dirty="0"/>
          </a:p>
          <a:p>
            <a:pPr marL="171450" indent="-171450">
              <a:buFont typeface="Arial" panose="020B0604020202020204" pitchFamily="34" charset="0"/>
              <a:buChar char="•"/>
            </a:pPr>
            <a:r>
              <a:rPr lang="en-US" dirty="0"/>
              <a:t>Key application questions and what we’re looking for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Answer each question, and each part of each question, completely as well as show that you have done your research to make the project viable…..feel free to even use bullet points.  See the sample given where all points were addressed.</a:t>
            </a:r>
          </a:p>
          <a:p>
            <a:pPr marL="628650" lvl="1" indent="-171450">
              <a:buFont typeface="Arial" panose="020B0604020202020204" pitchFamily="34" charset="0"/>
              <a:buChar char="•"/>
            </a:pPr>
            <a:r>
              <a:rPr kumimoji="0" lang="en-US" alt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We only know what you tell us! The review panel includes people from multiple agencies and roles. Do not assume reviewers know you, your company, your product or your project.</a:t>
            </a:r>
          </a:p>
          <a:p>
            <a:pPr marL="1085850" lvl="2" indent="-171450">
              <a:buFont typeface="Arial" panose="020B0604020202020204" pitchFamily="34" charset="0"/>
              <a:buChar char="•"/>
            </a:pPr>
            <a:r>
              <a:rPr kumimoji="0" lang="en-US" alt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Sometimes just a few well thought out, detailed sentences really are enough, you don’t need bury us in the details. However, you do need to give us enough information to truly understand what your company is currently doing, what the project is you are applying for, your companies need and the benefits an award will bring. </a:t>
            </a:r>
            <a:endParaRPr kumimoji="0" lang="en-US" altLang="en-US" sz="600" b="0" i="0" u="none" strike="noStrike" cap="none" normalizeH="0" baseline="0" dirty="0">
              <a:ln>
                <a:noFill/>
              </a:ln>
              <a:solidFill>
                <a:schemeClr val="tx1"/>
              </a:solidFill>
              <a:effectLst/>
              <a:latin typeface="+mn-lt"/>
              <a:cs typeface="+mn-cs"/>
            </a:endParaRPr>
          </a:p>
          <a:p>
            <a:pPr marL="171450" indent="-171450">
              <a:buFont typeface="Arial" panose="020B0604020202020204" pitchFamily="34" charset="0"/>
              <a:buChar char="•"/>
            </a:pPr>
            <a:endParaRPr kumimoji="0" 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F898EE0-55FE-478E-8EE7-560B44A684A8}" type="slidenum">
              <a:rPr lang="en-US" smtClean="0"/>
              <a:t>11</a:t>
            </a:fld>
            <a:endParaRPr lang="en-US" dirty="0"/>
          </a:p>
        </p:txBody>
      </p:sp>
    </p:spTree>
    <p:extLst>
      <p:ext uri="{BB962C8B-B14F-4D97-AF65-F5344CB8AC3E}">
        <p14:creationId xmlns:p14="http://schemas.microsoft.com/office/powerpoint/2010/main" val="3623670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kumimoji="0" lang="en-US" alt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Uploading</a:t>
            </a:r>
          </a:p>
          <a:p>
            <a:pPr marL="628650" lvl="1" indent="-171450">
              <a:buFont typeface="Arial" panose="020B0604020202020204" pitchFamily="34" charset="0"/>
              <a:buChar char="•"/>
            </a:pPr>
            <a:r>
              <a:rPr kumimoji="0" lang="en-US" alt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Be patient!</a:t>
            </a:r>
          </a:p>
          <a:p>
            <a:pPr marL="628650" lvl="1" indent="-171450">
              <a:buFont typeface="Arial" panose="020B0604020202020204" pitchFamily="34" charset="0"/>
              <a:buChar char="•"/>
            </a:pPr>
            <a:r>
              <a:rPr kumimoji="0" lang="en-US" alt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The system won’t let you submit if all the documents aren’t uploaded.</a:t>
            </a:r>
          </a:p>
          <a:p>
            <a:pPr marL="171450" indent="-171450">
              <a:buFont typeface="Arial" panose="020B0604020202020204" pitchFamily="34" charset="0"/>
              <a:buChar char="•"/>
            </a:pPr>
            <a:r>
              <a:rPr kumimoji="0" lang="en-US" alt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VERY COMPETITIVE</a:t>
            </a:r>
          </a:p>
          <a:p>
            <a:pPr marL="628650" lvl="1" indent="-171450">
              <a:buFont typeface="Arial" panose="020B0604020202020204" pitchFamily="34" charset="0"/>
              <a:buChar char="•"/>
            </a:pPr>
            <a:r>
              <a:rPr kumimoji="0" lang="en-US" alt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STEP has become very popular!  It’s a great program and the word is out.</a:t>
            </a:r>
          </a:p>
          <a:p>
            <a:pPr marL="628650" lvl="1" indent="-171450">
              <a:buFont typeface="Arial" panose="020B0604020202020204" pitchFamily="34" charset="0"/>
              <a:buChar char="•"/>
            </a:pPr>
            <a:r>
              <a:rPr kumimoji="0" lang="en-US" alt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We typically receive applications for 3x the amount of money available, so do your best work!</a:t>
            </a:r>
          </a:p>
          <a:p>
            <a:pPr marL="171450" indent="-171450">
              <a:buFont typeface="Arial" panose="020B0604020202020204" pitchFamily="34" charset="0"/>
              <a:buChar char="•"/>
            </a:pPr>
            <a:endParaRPr kumimoji="0" lang="en-US" sz="12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F898EE0-55FE-478E-8EE7-560B44A684A8}" type="slidenum">
              <a:rPr lang="en-US" smtClean="0"/>
              <a:t>12</a:t>
            </a:fld>
            <a:endParaRPr lang="en-US" dirty="0"/>
          </a:p>
        </p:txBody>
      </p:sp>
    </p:spTree>
    <p:extLst>
      <p:ext uri="{BB962C8B-B14F-4D97-AF65-F5344CB8AC3E}">
        <p14:creationId xmlns:p14="http://schemas.microsoft.com/office/powerpoint/2010/main" val="1557897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98EE0-55FE-478E-8EE7-560B44A684A8}" type="slidenum">
              <a:rPr lang="en-US" smtClean="0"/>
              <a:t>13</a:t>
            </a:fld>
            <a:endParaRPr lang="en-US" dirty="0"/>
          </a:p>
        </p:txBody>
      </p:sp>
    </p:spTree>
    <p:extLst>
      <p:ext uri="{BB962C8B-B14F-4D97-AF65-F5344CB8AC3E}">
        <p14:creationId xmlns:p14="http://schemas.microsoft.com/office/powerpoint/2010/main" val="3468447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Scoring Requirements – These criteria are what the panel of graders will follow when scoring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Applicant Overview &amp; Information – 5%</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Product and Export Activity – 40%</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Project Proposal and Budget – 40%</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Performance Indicators – 15%</a:t>
            </a:r>
            <a:endParaRPr lang="en-US" sz="1200" i="1" dirty="0">
              <a:latin typeface="+mn-lt"/>
            </a:endParaRPr>
          </a:p>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sz="1200" i="1" dirty="0">
                <a:latin typeface="Arial" panose="020B0604020202020204" pitchFamily="34" charset="0"/>
              </a:rPr>
              <a:t>Risk Ratings – these </a:t>
            </a:r>
            <a:r>
              <a:rPr lang="en-US" sz="1200" i="1" kern="1200" dirty="0">
                <a:solidFill>
                  <a:schemeClr val="tx1"/>
                </a:solidFill>
                <a:effectLst/>
                <a:latin typeface="+mn-lt"/>
                <a:ea typeface="+mn-ea"/>
                <a:cs typeface="+mn-cs"/>
              </a:rPr>
              <a:t>can affect your eligibility of being awarded in the future</a:t>
            </a:r>
            <a:endParaRPr lang="en-US" sz="1200" kern="1200" dirty="0">
              <a:solidFill>
                <a:schemeClr val="tx1"/>
              </a:solidFill>
              <a:effectLst/>
              <a:latin typeface="+mn-lt"/>
              <a:ea typeface="+mn-ea"/>
              <a:cs typeface="+mn-cs"/>
            </a:endParaRPr>
          </a:p>
          <a:p>
            <a:pPr marL="628650" lvl="1" indent="-171450">
              <a:lnSpc>
                <a:spcPct val="115000"/>
              </a:lnSpc>
              <a:spcAft>
                <a:spcPts val="1000"/>
              </a:spcAft>
              <a:buFont typeface="Arial" panose="020B0604020202020204" pitchFamily="34" charset="0"/>
              <a:buChar char="•"/>
            </a:pPr>
            <a:r>
              <a:rPr lang="en-US" sz="1200" i="1" dirty="0">
                <a:latin typeface="Arial" panose="020B0604020202020204" pitchFamily="34" charset="0"/>
              </a:rPr>
              <a:t>Chart in guidelines breaks down the measures used for assessing risk ratings</a:t>
            </a:r>
          </a:p>
          <a:p>
            <a:pPr marL="1085850" lvl="2" indent="-171450">
              <a:lnSpc>
                <a:spcPct val="115000"/>
              </a:lnSpc>
              <a:spcAft>
                <a:spcPts val="1000"/>
              </a:spcAft>
              <a:buFont typeface="Arial" panose="020B0604020202020204" pitchFamily="34" charset="0"/>
              <a:buChar char="•"/>
            </a:pPr>
            <a:r>
              <a:rPr lang="en-US" sz="1200" i="1" dirty="0">
                <a:latin typeface="Arial" panose="020B0604020202020204" pitchFamily="34" charset="0"/>
              </a:rPr>
              <a:t>Request for funds (Reimbursement)</a:t>
            </a:r>
          </a:p>
          <a:p>
            <a:pPr marL="1085850" lvl="2" indent="-171450">
              <a:lnSpc>
                <a:spcPct val="115000"/>
              </a:lnSpc>
              <a:spcAft>
                <a:spcPts val="1000"/>
              </a:spcAft>
              <a:buFont typeface="Arial" panose="020B0604020202020204" pitchFamily="34" charset="0"/>
              <a:buChar char="•"/>
            </a:pPr>
            <a:r>
              <a:rPr lang="en-US" sz="1200" i="1" dirty="0">
                <a:latin typeface="Arial" panose="020B0604020202020204" pitchFamily="34" charset="0"/>
              </a:rPr>
              <a:t>Reporting </a:t>
            </a:r>
          </a:p>
          <a:p>
            <a:pPr marL="1085850" lvl="2" indent="-171450">
              <a:lnSpc>
                <a:spcPct val="115000"/>
              </a:lnSpc>
              <a:spcAft>
                <a:spcPts val="1000"/>
              </a:spcAft>
              <a:buFont typeface="Arial" panose="020B0604020202020204" pitchFamily="34" charset="0"/>
              <a:buChar char="•"/>
            </a:pPr>
            <a:r>
              <a:rPr lang="en-US" sz="1200" i="1" dirty="0">
                <a:latin typeface="Arial" panose="020B0604020202020204" pitchFamily="34" charset="0"/>
              </a:rPr>
              <a:t>Returned funds</a:t>
            </a:r>
          </a:p>
          <a:p>
            <a:pPr marL="628650" lvl="1" indent="-171450">
              <a:lnSpc>
                <a:spcPct val="115000"/>
              </a:lnSpc>
              <a:spcAft>
                <a:spcPts val="1000"/>
              </a:spcAft>
              <a:buFont typeface="Arial" panose="020B0604020202020204" pitchFamily="34" charset="0"/>
              <a:buChar char="•"/>
            </a:pPr>
            <a:r>
              <a:rPr lang="en-US" sz="1200" i="1" dirty="0">
                <a:latin typeface="Arial" panose="020B0604020202020204" pitchFamily="34" charset="0"/>
              </a:rPr>
              <a:t>Why do we have them? </a:t>
            </a:r>
            <a:endParaRPr lang="en-US" dirty="0"/>
          </a:p>
          <a:p>
            <a:pPr marL="1085850" marR="0" lvl="2"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sz="1200" i="1" dirty="0">
                <a:latin typeface="Arial" panose="020B0604020202020204" pitchFamily="34" charset="0"/>
              </a:rPr>
              <a:t>if you return money….whether it’s a portion of your award or cancel a project entirely, we return money to the SBA and they assess us a risk rating jeopardizing the states opportunity to be awarded in the future</a:t>
            </a:r>
          </a:p>
          <a:p>
            <a:pPr marL="1085850" marR="0" lvl="2"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sz="1200" i="1" dirty="0">
                <a:latin typeface="Arial" panose="020B0604020202020204" pitchFamily="34" charset="0"/>
              </a:rPr>
              <a:t>If we don’t hit our goals with SBA regarding number of companies assisted and the subsequent projected ROI for those projects, which are</a:t>
            </a:r>
            <a:r>
              <a:rPr lang="en-US" sz="1200" i="1" kern="1200" dirty="0">
                <a:solidFill>
                  <a:schemeClr val="tx1"/>
                </a:solidFill>
                <a:effectLst/>
                <a:latin typeface="+mn-lt"/>
                <a:ea typeface="+mn-ea"/>
                <a:cs typeface="+mn-cs"/>
              </a:rPr>
              <a:t> extremely important for the program across the nation, then it can jeopardize continuation of the program as a whole with the annual appropriations from Congress</a:t>
            </a:r>
            <a:endParaRPr lang="en-US" sz="1200" kern="1200" dirty="0">
              <a:solidFill>
                <a:schemeClr val="tx1"/>
              </a:solidFill>
              <a:effectLst/>
              <a:latin typeface="+mn-lt"/>
              <a:ea typeface="+mn-ea"/>
              <a:cs typeface="+mn-cs"/>
            </a:endParaRPr>
          </a:p>
          <a:p>
            <a:pPr marL="628650" lvl="1" indent="-171450">
              <a:lnSpc>
                <a:spcPct val="115000"/>
              </a:lnSpc>
              <a:spcAft>
                <a:spcPts val="1000"/>
              </a:spcAft>
              <a:buFont typeface="Arial" panose="020B0604020202020204" pitchFamily="34" charset="0"/>
              <a:buChar char="•"/>
            </a:pPr>
            <a:r>
              <a:rPr lang="en-US" i="1" dirty="0">
                <a:latin typeface="Arial" panose="020B0604020202020204" pitchFamily="34" charset="0"/>
              </a:rPr>
              <a:t>How to </a:t>
            </a:r>
            <a:r>
              <a:rPr lang="en-US" i="1" u="sng" dirty="0">
                <a:latin typeface="Arial" panose="020B0604020202020204" pitchFamily="34" charset="0"/>
              </a:rPr>
              <a:t>not</a:t>
            </a:r>
            <a:r>
              <a:rPr lang="en-US" i="1" dirty="0">
                <a:latin typeface="Arial" panose="020B0604020202020204" pitchFamily="34" charset="0"/>
              </a:rPr>
              <a:t> get a risk rating?</a:t>
            </a:r>
          </a:p>
          <a:p>
            <a:pPr marL="1085850" lvl="2" indent="-171450">
              <a:lnSpc>
                <a:spcPct val="115000"/>
              </a:lnSpc>
              <a:spcAft>
                <a:spcPts val="1000"/>
              </a:spcAft>
              <a:buFont typeface="Arial" panose="020B0604020202020204" pitchFamily="34" charset="0"/>
              <a:buChar char="•"/>
            </a:pPr>
            <a:r>
              <a:rPr lang="en-US" i="1" dirty="0">
                <a:latin typeface="Arial" panose="020B0604020202020204" pitchFamily="34" charset="0"/>
              </a:rPr>
              <a:t>Spend your money, be timely and communicate!!!</a:t>
            </a:r>
          </a:p>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sz="1200" i="1" dirty="0">
                <a:latin typeface="Arial" panose="020B0604020202020204" pitchFamily="34" charset="0"/>
              </a:rPr>
              <a:t>Notice of Awards or Notice of Non-Funding</a:t>
            </a:r>
          </a:p>
          <a:p>
            <a:pPr marL="628650" marR="0" lvl="1"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sz="1200" i="1" dirty="0">
                <a:latin typeface="Arial" panose="020B0604020202020204" pitchFamily="34" charset="0"/>
              </a:rPr>
              <a:t>Applicants will be notified approximately 6-weeks after application close</a:t>
            </a:r>
          </a:p>
          <a:p>
            <a:pPr marL="1085850" lvl="2" indent="-171450">
              <a:lnSpc>
                <a:spcPct val="115000"/>
              </a:lnSpc>
              <a:spcAft>
                <a:spcPts val="1000"/>
              </a:spcAft>
              <a:buFont typeface="Arial" panose="020B0604020202020204" pitchFamily="34" charset="0"/>
              <a:buChar char="•"/>
            </a:pPr>
            <a:endParaRPr lang="en-US" i="1" dirty="0"/>
          </a:p>
          <a:p>
            <a:endParaRPr lang="en-US" dirty="0"/>
          </a:p>
        </p:txBody>
      </p:sp>
      <p:sp>
        <p:nvSpPr>
          <p:cNvPr id="4" name="Slide Number Placeholder 3"/>
          <p:cNvSpPr>
            <a:spLocks noGrp="1"/>
          </p:cNvSpPr>
          <p:nvPr>
            <p:ph type="sldNum" sz="quarter" idx="10"/>
          </p:nvPr>
        </p:nvSpPr>
        <p:spPr/>
        <p:txBody>
          <a:bodyPr/>
          <a:lstStyle/>
          <a:p>
            <a:fld id="{4F898EE0-55FE-478E-8EE7-560B44A684A8}" type="slidenum">
              <a:rPr lang="en-US" smtClean="0"/>
              <a:t>14</a:t>
            </a:fld>
            <a:endParaRPr lang="en-US" dirty="0"/>
          </a:p>
        </p:txBody>
      </p:sp>
    </p:spTree>
    <p:extLst>
      <p:ext uri="{BB962C8B-B14F-4D97-AF65-F5344CB8AC3E}">
        <p14:creationId xmlns:p14="http://schemas.microsoft.com/office/powerpoint/2010/main" val="1971656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Bonus points are issued for </a:t>
            </a:r>
            <a:r>
              <a:rPr lang="en-US" sz="1200" i="1">
                <a:latin typeface="Arial" panose="020B0604020202020204" pitchFamily="34" charset="0"/>
              </a:rPr>
              <a:t>certain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a:latin typeface="Arial" panose="020B0604020202020204" pitchFamily="34" charset="0"/>
              </a:rPr>
              <a:t>Make </a:t>
            </a:r>
            <a:r>
              <a:rPr lang="en-US" sz="1200" i="1" dirty="0">
                <a:latin typeface="Arial" panose="020B0604020202020204" pitchFamily="34" charset="0"/>
              </a:rPr>
              <a:t>sure you read all of the definitions, do not leave bonus points on the table.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Chart found in section G of the guidelines, but you can also find a one-sheet on the IDC STEP webpage using this link</a:t>
            </a:r>
            <a:endParaRPr lang="en-US" i="1" dirty="0"/>
          </a:p>
          <a:p>
            <a:endParaRPr lang="en-US" dirty="0"/>
          </a:p>
        </p:txBody>
      </p:sp>
      <p:sp>
        <p:nvSpPr>
          <p:cNvPr id="4" name="Slide Number Placeholder 3"/>
          <p:cNvSpPr>
            <a:spLocks noGrp="1"/>
          </p:cNvSpPr>
          <p:nvPr>
            <p:ph type="sldNum" sz="quarter" idx="10"/>
          </p:nvPr>
        </p:nvSpPr>
        <p:spPr/>
        <p:txBody>
          <a:bodyPr/>
          <a:lstStyle/>
          <a:p>
            <a:fld id="{4F898EE0-55FE-478E-8EE7-560B44A684A8}" type="slidenum">
              <a:rPr lang="en-US" smtClean="0"/>
              <a:t>15</a:t>
            </a:fld>
            <a:endParaRPr lang="en-US" dirty="0"/>
          </a:p>
        </p:txBody>
      </p:sp>
    </p:spTree>
    <p:extLst>
      <p:ext uri="{BB962C8B-B14F-4D97-AF65-F5344CB8AC3E}">
        <p14:creationId xmlns:p14="http://schemas.microsoft.com/office/powerpoint/2010/main" val="2427985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F898EE0-55FE-478E-8EE7-560B44A684A8}" type="slidenum">
              <a:rPr lang="en-US" smtClean="0"/>
              <a:t>16</a:t>
            </a:fld>
            <a:endParaRPr lang="en-US" dirty="0"/>
          </a:p>
        </p:txBody>
      </p:sp>
    </p:spTree>
    <p:extLst>
      <p:ext uri="{BB962C8B-B14F-4D97-AF65-F5344CB8AC3E}">
        <p14:creationId xmlns:p14="http://schemas.microsoft.com/office/powerpoint/2010/main" val="254613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dirty="0">
                <a:latin typeface="Arial" panose="020B0604020202020204" pitchFamily="34" charset="0"/>
              </a:rPr>
              <a:t>Idaho is very proud to have received an award every year since the grant’s inception in 2011</a:t>
            </a:r>
            <a:endParaRPr lang="en-US" b="0" i="1" dirty="0"/>
          </a:p>
          <a:p>
            <a:pPr marL="171450" indent="-171450">
              <a:buFont typeface="Arial" panose="020B0604020202020204" pitchFamily="34" charset="0"/>
              <a:buChar char="•"/>
            </a:pPr>
            <a:r>
              <a:rPr lang="en-US" b="0" i="1" dirty="0"/>
              <a:t>Let’s quickly go over the program and it’s goals </a:t>
            </a:r>
          </a:p>
        </p:txBody>
      </p:sp>
      <p:sp>
        <p:nvSpPr>
          <p:cNvPr id="4" name="Slide Number Placeholder 3"/>
          <p:cNvSpPr>
            <a:spLocks noGrp="1"/>
          </p:cNvSpPr>
          <p:nvPr>
            <p:ph type="sldNum" sz="quarter" idx="10"/>
          </p:nvPr>
        </p:nvSpPr>
        <p:spPr/>
        <p:txBody>
          <a:bodyPr/>
          <a:lstStyle/>
          <a:p>
            <a:fld id="{4F898EE0-55FE-478E-8EE7-560B44A684A8}" type="slidenum">
              <a:rPr lang="en-US" smtClean="0"/>
              <a:t>2</a:t>
            </a:fld>
            <a:endParaRPr lang="en-US" dirty="0"/>
          </a:p>
        </p:txBody>
      </p:sp>
    </p:spTree>
    <p:extLst>
      <p:ext uri="{BB962C8B-B14F-4D97-AF65-F5344CB8AC3E}">
        <p14:creationId xmlns:p14="http://schemas.microsoft.com/office/powerpoint/2010/main" val="533448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dirty="0">
                <a:latin typeface="Arial" panose="020B0604020202020204" pitchFamily="34" charset="0"/>
                <a:cs typeface="Arial" panose="020B0604020202020204" pitchFamily="34" charset="0"/>
              </a:rPr>
              <a:t>This webinar is specific to our Financial Assistance Award program, however, our applicants who are applying for our other STEP programs will find some value in parts of this webinar as 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dirty="0">
                <a:latin typeface="Arial" panose="020B0604020202020204" pitchFamily="34" charset="0"/>
                <a:cs typeface="Arial" panose="020B0604020202020204" pitchFamily="34" charset="0"/>
              </a:rPr>
              <a:t>FAAs are grant funds to do your own international marketing project.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dirty="0">
                <a:latin typeface="Arial" panose="020B0604020202020204" pitchFamily="34" charset="0"/>
                <a:cs typeface="Arial" panose="020B0604020202020204" pitchFamily="34" charset="0"/>
              </a:rPr>
              <a:t>Review the guidelines </a:t>
            </a:r>
            <a:r>
              <a:rPr lang="en-US" b="0" i="1" u="sng" dirty="0">
                <a:latin typeface="Arial" panose="020B0604020202020204" pitchFamily="34" charset="0"/>
                <a:cs typeface="Arial" panose="020B0604020202020204" pitchFamily="34" charset="0"/>
              </a:rPr>
              <a:t>every</a:t>
            </a:r>
            <a:r>
              <a:rPr lang="en-US" b="0" i="1" dirty="0">
                <a:latin typeface="Arial" panose="020B0604020202020204" pitchFamily="34" charset="0"/>
                <a:cs typeface="Arial" panose="020B0604020202020204" pitchFamily="34" charset="0"/>
              </a:rPr>
              <a:t> time your company applies for STEP, even in the same grant period.  As federal requirements change, the Idaho program and subsequent guidelines adjust accordingly.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dirty="0">
                <a:latin typeface="Arial" panose="020B0604020202020204" pitchFamily="34" charset="0"/>
                <a:cs typeface="Arial" panose="020B0604020202020204" pitchFamily="34" charset="0"/>
              </a:rPr>
              <a:t>The program operates on a reimbursement basis</a:t>
            </a:r>
            <a:endParaRPr lang="en-US" sz="1200" b="0" i="1"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Arial" panose="020B0604020202020204" pitchFamily="34" charset="0"/>
                <a:ea typeface="+mn-ea"/>
                <a:cs typeface="Arial" panose="020B0604020202020204" pitchFamily="34" charset="0"/>
              </a:rPr>
              <a:t>This link takes you to the guidelines posted on the IDC STEP webpage.  They are also hyperlinked in multiple places within the application itself.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Arial" panose="020B0604020202020204" pitchFamily="34" charset="0"/>
                <a:ea typeface="+mn-ea"/>
                <a:cs typeface="Arial" panose="020B0604020202020204" pitchFamily="34" charset="0"/>
              </a:rPr>
              <a:t>Minimum award of $2k, and a maximum award of $10k.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Arial" panose="020B0604020202020204" pitchFamily="34" charset="0"/>
                <a:ea typeface="+mn-ea"/>
                <a:cs typeface="Arial" panose="020B0604020202020204" pitchFamily="34" charset="0"/>
              </a:rPr>
              <a:t> With your added 35% match that works out to be anywhere between a $3,077 to $15,385 project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Arial" panose="020B0604020202020204" pitchFamily="34" charset="0"/>
                <a:ea typeface="+mn-ea"/>
                <a:cs typeface="Arial" panose="020B0604020202020204" pitchFamily="34" charset="0"/>
              </a:rPr>
              <a:t>Reporting</a:t>
            </a:r>
          </a:p>
          <a:p>
            <a:pPr marL="690509" lvl="1" indent="-233309">
              <a:lnSpc>
                <a:spcPct val="115000"/>
              </a:lnSpc>
              <a:spcAft>
                <a:spcPts val="1021"/>
              </a:spcAft>
              <a:buFont typeface="Arial" panose="020B0604020202020204" pitchFamily="34" charset="0"/>
              <a:buChar char="•"/>
            </a:pPr>
            <a:r>
              <a:rPr lang="en-US" i="1" dirty="0">
                <a:latin typeface="Arial" panose="020B0604020202020204" pitchFamily="34" charset="0"/>
              </a:rPr>
              <a:t>Has been streamlined and standardized using an online survey platform for the ease of awardees and for tracking by IDC to report to SBA on a quarterly basis.  </a:t>
            </a:r>
            <a:endParaRPr lang="en-US" dirty="0"/>
          </a:p>
          <a:p>
            <a:pPr marL="690509" lvl="1" indent="-233309">
              <a:lnSpc>
                <a:spcPct val="115000"/>
              </a:lnSpc>
              <a:spcAft>
                <a:spcPts val="1021"/>
              </a:spcAft>
              <a:buFont typeface="Arial" panose="020B0604020202020204" pitchFamily="34" charset="0"/>
              <a:buChar char="•"/>
            </a:pPr>
            <a:r>
              <a:rPr lang="en-US" i="1" dirty="0">
                <a:latin typeface="Arial" panose="020B0604020202020204" pitchFamily="34" charset="0"/>
              </a:rPr>
              <a:t>Note, sometimes your project date is beyond our standardized reporting periods, so you may not report all 4 times.  But the1</a:t>
            </a:r>
            <a:r>
              <a:rPr lang="en-US" i="1" baseline="30000" dirty="0">
                <a:latin typeface="Arial" panose="020B0604020202020204" pitchFamily="34" charset="0"/>
              </a:rPr>
              <a:t>st</a:t>
            </a:r>
            <a:r>
              <a:rPr lang="en-US" i="1" dirty="0">
                <a:latin typeface="Arial" panose="020B0604020202020204" pitchFamily="34" charset="0"/>
              </a:rPr>
              <a:t> one is always due at the 30 day mark post-project.  You must submit this first report in order to receive your reimbursement.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dirty="0">
              <a:solidFill>
                <a:schemeClr val="tx1"/>
              </a:solidFill>
              <a:effectLst/>
              <a:latin typeface="Arial" panose="020B0604020202020204" pitchFamily="34" charset="0"/>
              <a:ea typeface="+mn-ea"/>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898EE0-55FE-478E-8EE7-560B44A684A8}" type="slidenum">
              <a:rPr lang="en-US" smtClean="0"/>
              <a:t>3</a:t>
            </a:fld>
            <a:endParaRPr lang="en-US" dirty="0"/>
          </a:p>
        </p:txBody>
      </p:sp>
    </p:spTree>
    <p:extLst>
      <p:ext uri="{BB962C8B-B14F-4D97-AF65-F5344CB8AC3E}">
        <p14:creationId xmlns:p14="http://schemas.microsoft.com/office/powerpoint/2010/main" val="13191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Program Limitations - The SBA wants awarded states to increase the number of companies assisted with these funds. They expect that companies will eventually graduate from the STEP program.</a:t>
            </a:r>
            <a:r>
              <a:rPr lang="en-US" sz="1200" kern="1200" dirty="0">
                <a:solidFill>
                  <a:schemeClr val="tx1"/>
                </a:solidFill>
                <a:effectLst/>
                <a:latin typeface="+mn-lt"/>
                <a:ea typeface="+mn-ea"/>
                <a:cs typeface="+mn-cs"/>
              </a:rPr>
              <a:t> </a:t>
            </a:r>
          </a:p>
          <a:p>
            <a:pPr lvl="0"/>
            <a:r>
              <a:rPr lang="en-US" sz="1200" i="1" kern="1200" dirty="0">
                <a:solidFill>
                  <a:schemeClr val="tx1"/>
                </a:solidFill>
                <a:effectLst/>
                <a:latin typeface="+mn-lt"/>
                <a:ea typeface="+mn-ea"/>
                <a:cs typeface="+mn-cs"/>
              </a:rPr>
              <a:t>With that: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One app - we are planning a minimum of 3 application periods bases upon availability of funds.  </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Max awards – if 3 app periods, can only get 1 award per period for total of 3</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Same project - That is consecutive years or otherwise</a:t>
            </a: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For example, if STEP funds have been awarded for your company to attend Mobile World Congress in 2013, 2016 and 2017, a FAA may not be awarded to attend the show a 4</a:t>
            </a:r>
            <a:r>
              <a:rPr lang="en-US" sz="1200" i="1" kern="1200" baseline="30000" dirty="0">
                <a:solidFill>
                  <a:schemeClr val="tx1"/>
                </a:solidFill>
                <a:effectLst/>
                <a:latin typeface="+mn-lt"/>
                <a:ea typeface="+mn-ea"/>
                <a:cs typeface="+mn-cs"/>
              </a:rPr>
              <a:t>th</a:t>
            </a:r>
            <a:r>
              <a:rPr lang="en-US" sz="1200" i="1" kern="1200" dirty="0">
                <a:solidFill>
                  <a:schemeClr val="tx1"/>
                </a:solidFill>
                <a:effectLst/>
                <a:latin typeface="+mn-lt"/>
                <a:ea typeface="+mn-ea"/>
                <a:cs typeface="+mn-cs"/>
              </a:rPr>
              <a:t> time</a:t>
            </a: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Also, if 3 sales trips or missions have been funded to the same market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Similarly, if a combination of sales trips/missions and trade shows have been awarded 3 times to the same market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Call your specialist to discuss the specifics and your eligibility</a:t>
            </a: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Finding your specialist, if you don’t know, contact me and I will get you pointed in the right direction.  These limitations can be tricky, so please don’t hesitate to reach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898EE0-55FE-478E-8EE7-560B44A684A8}" type="slidenum">
              <a:rPr lang="en-US" smtClean="0"/>
              <a:t>4</a:t>
            </a:fld>
            <a:endParaRPr lang="en-US" dirty="0"/>
          </a:p>
        </p:txBody>
      </p:sp>
    </p:spTree>
    <p:extLst>
      <p:ext uri="{BB962C8B-B14F-4D97-AF65-F5344CB8AC3E}">
        <p14:creationId xmlns:p14="http://schemas.microsoft.com/office/powerpoint/2010/main" val="1872905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This document can be found on the IDC STEP webpage (Small Business Concern Certification) and will also be linked within the application portal. It must be re-executed each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Click NAICS link to determine your code if it is not already known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Click Size Chart to determine, according to SBA standards: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All the </a:t>
            </a:r>
            <a:r>
              <a:rPr lang="en-US" sz="1200" i="1" dirty="0" err="1">
                <a:latin typeface="Arial" panose="020B0604020202020204" pitchFamily="34" charset="0"/>
              </a:rPr>
              <a:t>regs</a:t>
            </a:r>
            <a:r>
              <a:rPr lang="en-US" sz="1200" i="1" dirty="0">
                <a:latin typeface="Arial" panose="020B0604020202020204" pitchFamily="34" charset="0"/>
              </a:rPr>
              <a:t> at the top of the page, important one to note is Affiliations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Example search of NAICS #334514…..click CONTROL F and search your code</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NAICS codes</a:t>
            </a:r>
            <a:r>
              <a:rPr lang="en-US" dirty="0"/>
              <a:t>		</a:t>
            </a:r>
            <a:r>
              <a:rPr lang="en-US" u="sng" dirty="0"/>
              <a:t>NAICS U.S. industry title</a:t>
            </a:r>
            <a:r>
              <a:rPr lang="en-US" dirty="0"/>
              <a:t>				</a:t>
            </a:r>
            <a:r>
              <a:rPr lang="en-US" u="sng" dirty="0"/>
              <a:t>Size standards in millions of dollars</a:t>
            </a:r>
            <a:r>
              <a:rPr lang="en-US" dirty="0"/>
              <a:t>	</a:t>
            </a:r>
            <a:r>
              <a:rPr lang="en-US" u="sng" dirty="0"/>
              <a:t>Size standards in number of employees</a:t>
            </a:r>
            <a:endParaRPr lang="en-US" u="sng" dirty="0">
              <a:effectLst/>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rPr>
              <a:t>334514		Totalizing Fluid Meter and Counting Device Manufacturing 		-			750</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rPr>
              <a:t>If this company has under 750 employees, they are eligible based upon the size standards</a:t>
            </a:r>
            <a:endParaRPr lang="en-US" sz="120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If you have questions regarding your eligibility, please reach out to us before you get started on the application so we will get you in touch with the specialist assigned to your industry.  They can be a tremendous resource throughout the application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F898EE0-55FE-478E-8EE7-560B44A684A8}" type="slidenum">
              <a:rPr lang="en-US" smtClean="0"/>
              <a:t>5</a:t>
            </a:fld>
            <a:endParaRPr lang="en-US" dirty="0"/>
          </a:p>
        </p:txBody>
      </p:sp>
    </p:spTree>
    <p:extLst>
      <p:ext uri="{BB962C8B-B14F-4D97-AF65-F5344CB8AC3E}">
        <p14:creationId xmlns:p14="http://schemas.microsoft.com/office/powerpoint/2010/main" val="3728628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VERIFY ABILITY TO LOG 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When you receive your email with your login, it comes with an attachment “Commerce Portal Quick Start Guide”….Use it!!! It is an example off another Commerce grant program, so sections are not the same, but the overall functionality of the portal 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If you do not know your login, please reach out to me. Or you are trying to reset the password and you don’t receive an email…that means the account is not set up under you and the email was sent to the actual owner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Browsers you can use: Chrome, Firefox or Safari – NOT EXPLORER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START BY DOWNLOADING BUDGET 1</a:t>
            </a:r>
            <a:r>
              <a:rPr lang="en-US" sz="1200" i="1" baseline="30000" dirty="0">
                <a:effectLst/>
                <a:latin typeface="Calibri" panose="020F0502020204030204" pitchFamily="34" charset="0"/>
                <a:ea typeface="Calibri" panose="020F0502020204030204" pitchFamily="34" charset="0"/>
                <a:cs typeface="Times New Roman" panose="02020603050405020304" pitchFamily="18" charset="0"/>
              </a:rPr>
              <a:t>ST -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You need to figure out how much money you are applying for.  We’ll go over the specifics on the budget in just a bit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APPLYING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If you need to leave and come back to the application, make sure to “logout” (top right-hand corner) before you leave or you may receive an error when you try to log back in (at which point click “logout” to be able to log in again)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When you return, look under the “My Applications” Tab for the draft of the application that you started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WORKING OUTSIDE OF THE PORTAL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We recommend writing your answers externally in a Word document, it’s a bit easier. When copying and pasting those answers into the portal, right click to “Paste as plain text”.  Be sure all your text is copied, some fields have character limitations.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PREFILLED ANSWERS - The grant portal pulls some data from our CRM program, if any of the pre-filled fields are incorrect, please enter the correct information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SAVING - Before moving to the next page click save to first resolve any errors (if needed)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APPLICATION REVIEW - The IDC or ISDA trade specialist for your industry can help by reviewing your application and provide feedback, this is </a:t>
            </a:r>
            <a:r>
              <a:rPr lang="en-US" sz="1200" i="1" u="sng" dirty="0">
                <a:effectLst/>
                <a:latin typeface="Calibri" panose="020F0502020204030204" pitchFamily="34" charset="0"/>
                <a:ea typeface="Calibri" panose="020F0502020204030204" pitchFamily="34" charset="0"/>
                <a:cs typeface="Times New Roman" panose="02020603050405020304" pitchFamily="18" charset="0"/>
              </a:rPr>
              <a:t>pre-submittal, and not the day before it’s due.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We will not have the time to facilitate any help that late in the game.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SUBMISSION - Submit early! The system will automatically close at the deadline!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200" i="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F898EE0-55FE-478E-8EE7-560B44A684A8}" type="slidenum">
              <a:rPr lang="en-US" smtClean="0"/>
              <a:t>6</a:t>
            </a:fld>
            <a:endParaRPr lang="en-US" dirty="0"/>
          </a:p>
        </p:txBody>
      </p:sp>
    </p:spTree>
    <p:extLst>
      <p:ext uri="{BB962C8B-B14F-4D97-AF65-F5344CB8AC3E}">
        <p14:creationId xmlns:p14="http://schemas.microsoft.com/office/powerpoint/2010/main" val="2242970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solidFill>
                  <a:schemeClr val="bg1"/>
                </a:solidFill>
                <a:latin typeface="Arial" panose="020B0604020202020204" pitchFamily="34" charset="0"/>
              </a:rPr>
              <a:t>Missions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solidFill>
                  <a:schemeClr val="bg1"/>
                </a:solidFill>
                <a:latin typeface="Arial" panose="020B0604020202020204" pitchFamily="34" charset="0"/>
              </a:rPr>
              <a:t>Missions organized by IDC &amp; ISDA generally led by our agency directors and/or the Governor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solidFill>
                  <a:schemeClr val="bg1"/>
                </a:solidFill>
                <a:latin typeface="Arial" panose="020B0604020202020204" pitchFamily="34" charset="0"/>
              </a:rPr>
              <a:t>Trade missions organized by contractors, such as the USCS</a:t>
            </a:r>
            <a:endParaRPr lang="en-US" dirty="0">
              <a:solidFill>
                <a:schemeClr val="bg1"/>
              </a:solidFill>
            </a:endParaRPr>
          </a:p>
          <a:p>
            <a:pPr marL="228600" marR="0" lvl="0" indent="-228600">
              <a:lnSpc>
                <a:spcPct val="115000"/>
              </a:lnSpc>
              <a:spcBef>
                <a:spcPts val="0"/>
              </a:spcBef>
              <a:spcAft>
                <a:spcPts val="1000"/>
              </a:spcAft>
              <a:buFont typeface="Arial" panose="020B0604020202020204" pitchFamily="34" charset="0"/>
              <a:buChar char="•"/>
            </a:pPr>
            <a:r>
              <a:rPr lang="en-US" sz="1200" i="1" dirty="0">
                <a:solidFill>
                  <a:schemeClr val="bg1"/>
                </a:solidFill>
                <a:latin typeface="Arial" panose="020B0604020202020204" pitchFamily="34" charset="0"/>
              </a:rPr>
              <a:t>Sales Trips</a:t>
            </a:r>
          </a:p>
          <a:p>
            <a:pPr marL="685800" marR="0" lvl="1" indent="-228600">
              <a:lnSpc>
                <a:spcPct val="115000"/>
              </a:lnSpc>
              <a:spcBef>
                <a:spcPts val="0"/>
              </a:spcBef>
              <a:spcAft>
                <a:spcPts val="1000"/>
              </a:spcAft>
              <a:buFont typeface="Arial" panose="020B0604020202020204" pitchFamily="34" charset="0"/>
              <a:buChar char="•"/>
            </a:pPr>
            <a:r>
              <a:rPr lang="en-US" sz="1200" i="1" dirty="0">
                <a:solidFill>
                  <a:schemeClr val="bg1"/>
                </a:solidFill>
                <a:latin typeface="Arial" panose="020B0604020202020204" pitchFamily="34" charset="0"/>
              </a:rPr>
              <a:t>We understand that on these sales trips it makes budgetary sense to visit multiple markets while you are abroad.  However, as it relates to your STEP application, only apply for and budget for one market.</a:t>
            </a:r>
            <a:endParaRPr lang="en-US" dirty="0">
              <a:solidFill>
                <a:schemeClr val="bg1"/>
              </a:solidFill>
            </a:endParaRPr>
          </a:p>
          <a:p>
            <a:pPr marL="685800" marR="0" lvl="1" indent="-228600">
              <a:lnSpc>
                <a:spcPct val="115000"/>
              </a:lnSpc>
              <a:spcBef>
                <a:spcPts val="0"/>
              </a:spcBef>
              <a:spcAft>
                <a:spcPts val="1000"/>
              </a:spcAft>
              <a:buFont typeface="Arial" panose="020B0604020202020204" pitchFamily="34" charset="0"/>
              <a:buChar char="•"/>
            </a:pPr>
            <a:r>
              <a:rPr lang="en-US" sz="1200" i="1" dirty="0">
                <a:solidFill>
                  <a:schemeClr val="bg1"/>
                </a:solidFill>
                <a:latin typeface="Arial" panose="020B0604020202020204" pitchFamily="34" charset="0"/>
              </a:rPr>
              <a:t>If you plan on applying for a sales trip, we recommend discussing it with your specialist before applying</a:t>
            </a:r>
            <a:endParaRPr lang="en-US"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solidFill>
                  <a:schemeClr val="bg1"/>
                </a:solidFill>
                <a:latin typeface="Arial" panose="020B0604020202020204" pitchFamily="34" charset="0"/>
              </a:rPr>
              <a:t>USCS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solidFill>
                  <a:schemeClr val="bg1"/>
                </a:solidFill>
                <a:latin typeface="Arial" panose="020B0604020202020204" pitchFamily="34" charset="0"/>
              </a:rPr>
              <a:t>Their products and services can be a stand alone activity.  However, we actually recommend adding these services to any of the other eligible activities as well.  It has its own separate line item on the budget worksheet.  It’s a great way to get the most value out of your project as a whole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solidFill>
                  <a:schemeClr val="bg1"/>
                </a:solidFill>
                <a:latin typeface="Arial" panose="020B0604020202020204" pitchFamily="34" charset="0"/>
              </a:rPr>
              <a:t>The link will take you to the Idaho page of Export.gov where you can learn more and contact our Idaho Director.</a:t>
            </a:r>
            <a:endParaRPr lang="en-US"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solidFill>
                  <a:schemeClr val="bg1"/>
                </a:solidFill>
                <a:latin typeface="Arial" panose="020B0604020202020204" pitchFamily="34" charset="0"/>
              </a:rPr>
              <a:t>Trade Shows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solidFill>
                  <a:schemeClr val="bg1"/>
                </a:solidFill>
                <a:latin typeface="Arial" panose="020B0604020202020204" pitchFamily="34" charset="0"/>
              </a:rPr>
              <a:t>Domestic shows, even if they have an international draw, are NOT allowed under the FAA program, no exceptions</a:t>
            </a:r>
            <a:endParaRPr lang="en-US" dirty="0">
              <a:solidFill>
                <a:schemeClr val="bg1"/>
              </a:solidFill>
              <a:effectLst/>
            </a:endParaRPr>
          </a:p>
          <a:p>
            <a:endParaRPr lang="en-US" dirty="0"/>
          </a:p>
        </p:txBody>
      </p:sp>
      <p:sp>
        <p:nvSpPr>
          <p:cNvPr id="4" name="Slide Number Placeholder 3"/>
          <p:cNvSpPr>
            <a:spLocks noGrp="1"/>
          </p:cNvSpPr>
          <p:nvPr>
            <p:ph type="sldNum" sz="quarter" idx="10"/>
          </p:nvPr>
        </p:nvSpPr>
        <p:spPr/>
        <p:txBody>
          <a:bodyPr/>
          <a:lstStyle/>
          <a:p>
            <a:fld id="{4F898EE0-55FE-478E-8EE7-560B44A684A8}" type="slidenum">
              <a:rPr lang="en-US" smtClean="0"/>
              <a:t>7</a:t>
            </a:fld>
            <a:endParaRPr lang="en-US" dirty="0"/>
          </a:p>
        </p:txBody>
      </p:sp>
    </p:spTree>
    <p:extLst>
      <p:ext uri="{BB962C8B-B14F-4D97-AF65-F5344CB8AC3E}">
        <p14:creationId xmlns:p14="http://schemas.microsoft.com/office/powerpoint/2010/main" val="3926113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Refer to the guidelines for the full list, only going to call out a couple of things 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Airfare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Fly America</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All flights must be compliant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Step by step help in determining flight eligibility.  It explains code sharing and has a very useful flow chart for determining if a flight falls under an Open Skies agreement.  Also has the waiver we will have you execute, if needed.</a:t>
            </a:r>
            <a:endParaRPr lang="en-US" dirty="0">
              <a:effectLs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If you choose to fly business or first class, you can only be reimbursed up to the Economy rate. In order to receive that reimbursement, you </a:t>
            </a:r>
            <a:r>
              <a:rPr lang="en-US" sz="1200" i="1" u="sng" dirty="0">
                <a:latin typeface="Arial" panose="020B0604020202020204" pitchFamily="34" charset="0"/>
              </a:rPr>
              <a:t>MUST</a:t>
            </a:r>
            <a:r>
              <a:rPr lang="en-US" sz="1200" i="1" dirty="0">
                <a:latin typeface="Arial" panose="020B0604020202020204" pitchFamily="34" charset="0"/>
              </a:rPr>
              <a:t> provide a model of what the economy fare would have been at the time you booked your First/Business class ticket. Ensure you or your travel agent secures this documentation; without it we cannot reimburse you. A screenshot will work. </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You must have and actual expenditure of funds to be reimbursed upon. Points are not reimbursable</a:t>
            </a:r>
            <a:endParaRPr lang="en-US" sz="1200" i="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Hotel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Go to the gsa.gov link to determine max allowable rates for your destination. Links are in this PowerPoint, in the guidelines, and in the budget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Yes, you can stay in a hotel that has a rate higher than the max allowed by gsa.gov, but </a:t>
            </a:r>
            <a:r>
              <a:rPr lang="en-US" sz="1200" i="1" u="sng" dirty="0">
                <a:latin typeface="Arial" panose="020B0604020202020204" pitchFamily="34" charset="0"/>
              </a:rPr>
              <a:t>you</a:t>
            </a:r>
            <a:r>
              <a:rPr lang="en-US" sz="1200" i="1" dirty="0">
                <a:latin typeface="Arial" panose="020B0604020202020204" pitchFamily="34" charset="0"/>
              </a:rPr>
              <a:t> are responsible for the difference</a:t>
            </a:r>
            <a:endParaRPr lang="en-US" sz="1200" i="0" dirty="0">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Hotel folios are needed, just credit card receipts are not sufficient proof for all charges from the hotel.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Just know that at reimbursement, be sure you back out any charges made to the room, i.e. room service, restaurant charges, tips, etc. That’s what your per diem is for. </a:t>
            </a:r>
            <a:endParaRPr lang="en-US" sz="1200" i="0" dirty="0">
              <a:latin typeface="+mn-lt"/>
              <a:ea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ea typeface="Calibri" panose="020F0502020204030204" pitchFamily="34" charset="0"/>
              </a:rPr>
              <a:t>M&amp;IE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ea typeface="Calibri" panose="020F0502020204030204" pitchFamily="34" charset="0"/>
              </a:rPr>
              <a:t>Food receipts are NOT needed.  Per diem is given at the gsa.gov rate for M&amp;IE for the cities you were in. </a:t>
            </a:r>
            <a:endParaRPr lang="en-US" sz="1100" i="0" dirty="0">
              <a:latin typeface="Calibri" panose="020F0502020204030204" pitchFamily="34" charset="0"/>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Travel days are calculated at 75% of the rate of the destination.</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Check with us BEFORE YOU BOOK if you are unsure! Travel that is not compliant CAN NOT &amp; WILL NOT be reimbursed</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4F898EE0-55FE-478E-8EE7-560B44A684A8}" type="slidenum">
              <a:rPr lang="en-US" smtClean="0"/>
              <a:t>8</a:t>
            </a:fld>
            <a:endParaRPr lang="en-US" dirty="0"/>
          </a:p>
        </p:txBody>
      </p:sp>
    </p:spTree>
    <p:extLst>
      <p:ext uri="{BB962C8B-B14F-4D97-AF65-F5344CB8AC3E}">
        <p14:creationId xmlns:p14="http://schemas.microsoft.com/office/powerpoint/2010/main" val="113806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I’m just mentioning a few ineligible expenses.  For the full list, refer to the guidelines, I’m only going to call out a couple of things 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Printing - brochures, flyers and business cards.  Booth graphics are allowed.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Cell Phone – rentals and/or roaming or long-distance charges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rPr>
              <a:t>Website – no website costs are allowed…development, design, localization, translation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F898EE0-55FE-478E-8EE7-560B44A684A8}" type="slidenum">
              <a:rPr lang="en-US" smtClean="0"/>
              <a:t>9</a:t>
            </a:fld>
            <a:endParaRPr lang="en-US" dirty="0"/>
          </a:p>
        </p:txBody>
      </p:sp>
    </p:spTree>
    <p:extLst>
      <p:ext uri="{BB962C8B-B14F-4D97-AF65-F5344CB8AC3E}">
        <p14:creationId xmlns:p14="http://schemas.microsoft.com/office/powerpoint/2010/main" val="821440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AA20BD0-47BA-C64D-ACDC-E1DB3F178DC5}" type="datetimeFigureOut">
              <a:rPr lang="en-US" smtClean="0"/>
              <a:pPr/>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8C7AFB-CA60-CC4B-8926-F5F96F1E5BC0}" type="slidenum">
              <a:rPr lang="en-US" smtClean="0"/>
              <a:pPr/>
              <a:t>‹#›</a:t>
            </a:fld>
            <a:endParaRPr lang="en-US" dirty="0"/>
          </a:p>
        </p:txBody>
      </p:sp>
    </p:spTree>
    <p:extLst>
      <p:ext uri="{BB962C8B-B14F-4D97-AF65-F5344CB8AC3E}">
        <p14:creationId xmlns:p14="http://schemas.microsoft.com/office/powerpoint/2010/main" val="174403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A20BD0-47BA-C64D-ACDC-E1DB3F178DC5}" type="datetimeFigureOut">
              <a:rPr lang="en-US" smtClean="0"/>
              <a:pPr/>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8C7AFB-CA60-CC4B-8926-F5F96F1E5BC0}" type="slidenum">
              <a:rPr lang="en-US" smtClean="0"/>
              <a:pPr/>
              <a:t>‹#›</a:t>
            </a:fld>
            <a:endParaRPr lang="en-US" dirty="0"/>
          </a:p>
        </p:txBody>
      </p:sp>
    </p:spTree>
    <p:extLst>
      <p:ext uri="{BB962C8B-B14F-4D97-AF65-F5344CB8AC3E}">
        <p14:creationId xmlns:p14="http://schemas.microsoft.com/office/powerpoint/2010/main" val="4281363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A20BD0-47BA-C64D-ACDC-E1DB3F178DC5}" type="datetimeFigureOut">
              <a:rPr lang="en-US" smtClean="0"/>
              <a:pPr/>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8C7AFB-CA60-CC4B-8926-F5F96F1E5BC0}" type="slidenum">
              <a:rPr lang="en-US" smtClean="0"/>
              <a:pPr/>
              <a:t>‹#›</a:t>
            </a:fld>
            <a:endParaRPr lang="en-US" dirty="0"/>
          </a:p>
        </p:txBody>
      </p:sp>
    </p:spTree>
    <p:extLst>
      <p:ext uri="{BB962C8B-B14F-4D97-AF65-F5344CB8AC3E}">
        <p14:creationId xmlns:p14="http://schemas.microsoft.com/office/powerpoint/2010/main" val="370726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A20BD0-47BA-C64D-ACDC-E1DB3F178DC5}" type="datetimeFigureOut">
              <a:rPr lang="en-US" smtClean="0"/>
              <a:pPr/>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8C7AFB-CA60-CC4B-8926-F5F96F1E5BC0}" type="slidenum">
              <a:rPr lang="en-US" smtClean="0"/>
              <a:pPr/>
              <a:t>‹#›</a:t>
            </a:fld>
            <a:endParaRPr lang="en-US" dirty="0"/>
          </a:p>
        </p:txBody>
      </p:sp>
    </p:spTree>
    <p:extLst>
      <p:ext uri="{BB962C8B-B14F-4D97-AF65-F5344CB8AC3E}">
        <p14:creationId xmlns:p14="http://schemas.microsoft.com/office/powerpoint/2010/main" val="153275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A20BD0-47BA-C64D-ACDC-E1DB3F178DC5}" type="datetimeFigureOut">
              <a:rPr lang="en-US" smtClean="0"/>
              <a:pPr/>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8C7AFB-CA60-CC4B-8926-F5F96F1E5BC0}" type="slidenum">
              <a:rPr lang="en-US" smtClean="0"/>
              <a:pPr/>
              <a:t>‹#›</a:t>
            </a:fld>
            <a:endParaRPr lang="en-US" dirty="0"/>
          </a:p>
        </p:txBody>
      </p:sp>
    </p:spTree>
    <p:extLst>
      <p:ext uri="{BB962C8B-B14F-4D97-AF65-F5344CB8AC3E}">
        <p14:creationId xmlns:p14="http://schemas.microsoft.com/office/powerpoint/2010/main" val="281460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A20BD0-47BA-C64D-ACDC-E1DB3F178DC5}" type="datetimeFigureOut">
              <a:rPr lang="en-US" smtClean="0"/>
              <a:pPr/>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8C7AFB-CA60-CC4B-8926-F5F96F1E5BC0}" type="slidenum">
              <a:rPr lang="en-US" smtClean="0"/>
              <a:pPr/>
              <a:t>‹#›</a:t>
            </a:fld>
            <a:endParaRPr lang="en-US" dirty="0"/>
          </a:p>
        </p:txBody>
      </p:sp>
    </p:spTree>
    <p:extLst>
      <p:ext uri="{BB962C8B-B14F-4D97-AF65-F5344CB8AC3E}">
        <p14:creationId xmlns:p14="http://schemas.microsoft.com/office/powerpoint/2010/main" val="1783864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A20BD0-47BA-C64D-ACDC-E1DB3F178DC5}" type="datetimeFigureOut">
              <a:rPr lang="en-US" smtClean="0"/>
              <a:pPr/>
              <a:t>8/13/2018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8C7AFB-CA60-CC4B-8926-F5F96F1E5BC0}" type="slidenum">
              <a:rPr lang="en-US" smtClean="0"/>
              <a:pPr/>
              <a:t>‹#›</a:t>
            </a:fld>
            <a:endParaRPr lang="en-US" dirty="0"/>
          </a:p>
        </p:txBody>
      </p:sp>
    </p:spTree>
    <p:extLst>
      <p:ext uri="{BB962C8B-B14F-4D97-AF65-F5344CB8AC3E}">
        <p14:creationId xmlns:p14="http://schemas.microsoft.com/office/powerpoint/2010/main" val="70903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A20BD0-47BA-C64D-ACDC-E1DB3F178DC5}" type="datetimeFigureOut">
              <a:rPr lang="en-US" smtClean="0"/>
              <a:pPr/>
              <a:t>8/13/2018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8C7AFB-CA60-CC4B-8926-F5F96F1E5BC0}" type="slidenum">
              <a:rPr lang="en-US" smtClean="0"/>
              <a:pPr/>
              <a:t>‹#›</a:t>
            </a:fld>
            <a:endParaRPr lang="en-US" dirty="0"/>
          </a:p>
        </p:txBody>
      </p:sp>
    </p:spTree>
    <p:extLst>
      <p:ext uri="{BB962C8B-B14F-4D97-AF65-F5344CB8AC3E}">
        <p14:creationId xmlns:p14="http://schemas.microsoft.com/office/powerpoint/2010/main" val="2847019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20BD0-47BA-C64D-ACDC-E1DB3F178DC5}" type="datetimeFigureOut">
              <a:rPr lang="en-US" smtClean="0"/>
              <a:pPr/>
              <a:t>8/13/2018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8C7AFB-CA60-CC4B-8926-F5F96F1E5BC0}" type="slidenum">
              <a:rPr lang="en-US" smtClean="0"/>
              <a:pPr/>
              <a:t>‹#›</a:t>
            </a:fld>
            <a:endParaRPr lang="en-US" dirty="0"/>
          </a:p>
        </p:txBody>
      </p:sp>
    </p:spTree>
    <p:extLst>
      <p:ext uri="{BB962C8B-B14F-4D97-AF65-F5344CB8AC3E}">
        <p14:creationId xmlns:p14="http://schemas.microsoft.com/office/powerpoint/2010/main" val="3761175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A20BD0-47BA-C64D-ACDC-E1DB3F178DC5}" type="datetimeFigureOut">
              <a:rPr lang="en-US" smtClean="0"/>
              <a:pPr/>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8C7AFB-CA60-CC4B-8926-F5F96F1E5BC0}" type="slidenum">
              <a:rPr lang="en-US" smtClean="0"/>
              <a:pPr/>
              <a:t>‹#›</a:t>
            </a:fld>
            <a:endParaRPr lang="en-US" dirty="0"/>
          </a:p>
        </p:txBody>
      </p:sp>
    </p:spTree>
    <p:extLst>
      <p:ext uri="{BB962C8B-B14F-4D97-AF65-F5344CB8AC3E}">
        <p14:creationId xmlns:p14="http://schemas.microsoft.com/office/powerpoint/2010/main" val="363197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A20BD0-47BA-C64D-ACDC-E1DB3F178DC5}" type="datetimeFigureOut">
              <a:rPr lang="en-US" smtClean="0"/>
              <a:pPr/>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8C7AFB-CA60-CC4B-8926-F5F96F1E5BC0}" type="slidenum">
              <a:rPr lang="en-US" smtClean="0"/>
              <a:pPr/>
              <a:t>‹#›</a:t>
            </a:fld>
            <a:endParaRPr lang="en-US" dirty="0"/>
          </a:p>
        </p:txBody>
      </p:sp>
    </p:spTree>
    <p:extLst>
      <p:ext uri="{BB962C8B-B14F-4D97-AF65-F5344CB8AC3E}">
        <p14:creationId xmlns:p14="http://schemas.microsoft.com/office/powerpoint/2010/main" val="1175684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20BD0-47BA-C64D-ACDC-E1DB3F178DC5}" type="datetimeFigureOut">
              <a:rPr lang="en-US" smtClean="0"/>
              <a:pPr/>
              <a:t>8/13/2018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C7AFB-CA60-CC4B-8926-F5F96F1E5BC0}" type="slidenum">
              <a:rPr lang="en-US" smtClean="0"/>
              <a:pPr/>
              <a:t>‹#›</a:t>
            </a:fld>
            <a:endParaRPr lang="en-US" dirty="0"/>
          </a:p>
        </p:txBody>
      </p:sp>
    </p:spTree>
    <p:extLst>
      <p:ext uri="{BB962C8B-B14F-4D97-AF65-F5344CB8AC3E}">
        <p14:creationId xmlns:p14="http://schemas.microsoft.com/office/powerpoint/2010/main" val="2848699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commerce.idaho.gov/content/uploads/2018/07/Budget-and-RFF-2in1-STEP-YR-7.xls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idahocommerce.force.com/gran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commerce.idaho.gov/content/uploads/2018/07/STEP-Y7-Guidelines-Financial-Assistance-Award.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commerce.idaho.gov/content/uploads/2018/08/STEP-Bonus-Criteria-Definitions.pd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mailto:Chelsea.Conlon@isda.idaho.gov" TargetMode="External"/><Relationship Id="rId5" Type="http://schemas.openxmlformats.org/officeDocument/2006/relationships/hyperlink" Target="mailto:tina.salisbury@commerce.idaho.gov" TargetMode="External"/><Relationship Id="rId4" Type="http://schemas.openxmlformats.org/officeDocument/2006/relationships/hyperlink" Target="https://commerce.idaho.gov/idaho-business/international-trade/step-grant/" TargetMode="External"/><Relationship Id="rId9"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commerce.idaho.gov/content/uploads/2018/07/STEP-Y7-Guidelines-Financial-Assistance-Award.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ecfr.gov/cgi-bin/text-idx?SID=3c42c71754fe74bd8961dfc6ded8be7b&amp;node=pt13.1.121&amp;rgn=div5#se13.1.121_1201" TargetMode="External"/><Relationship Id="rId5" Type="http://schemas.openxmlformats.org/officeDocument/2006/relationships/hyperlink" Target="https://www.naics.com/search/" TargetMode="External"/><Relationship Id="rId4" Type="http://schemas.openxmlformats.org/officeDocument/2006/relationships/hyperlink" Target="https://commerce.idaho.gov/content/uploads/2017/09/ESBC-SELF-REPRESENTATION.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idahocommerce.force.com/grants" TargetMode="External"/><Relationship Id="rId5" Type="http://schemas.openxmlformats.org/officeDocument/2006/relationships/hyperlink" Target="http://commerce.idaho.gov/content/uploads/2018/07/Budget-and-RFF-2in1-STEP-YR-7.xlsx" TargetMode="External"/><Relationship Id="rId4" Type="http://schemas.openxmlformats.org/officeDocument/2006/relationships/hyperlink" Target="mailto:tina.salisbury@commerce.Idaho.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2016.export.gov/idaho/"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aoprals.state.gov/web920/per_diem.asp"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www.ora.umd.edu/sites/default/files/documents/um-resources/foreign-travel/fly-america-act-open-skies-agreements-guidance-checklist.pdf" TargetMode="External"/><Relationship Id="rId5" Type="http://schemas.openxmlformats.org/officeDocument/2006/relationships/hyperlink" Target="https://www.gsa.gov/policy-regulations/policy/travel-management-policy/fly-america-act"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nola-f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7786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1E5C26-03E0-4FFE-9C21-08DFD853939F}"/>
              </a:ext>
            </a:extLst>
          </p:cNvPr>
          <p:cNvPicPr>
            <a:picLocks noChangeAspect="1"/>
          </p:cNvPicPr>
          <p:nvPr/>
        </p:nvPicPr>
        <p:blipFill>
          <a:blip r:embed="rId3"/>
          <a:stretch>
            <a:fillRect/>
          </a:stretch>
        </p:blipFill>
        <p:spPr>
          <a:xfrm>
            <a:off x="-2" y="0"/>
            <a:ext cx="9144000" cy="6857999"/>
          </a:xfrm>
          <a:prstGeom prst="rect">
            <a:avLst/>
          </a:prstGeom>
        </p:spPr>
      </p:pic>
      <p:sp>
        <p:nvSpPr>
          <p:cNvPr id="3" name="Rectangle 2">
            <a:extLst>
              <a:ext uri="{FF2B5EF4-FFF2-40B4-BE49-F238E27FC236}">
                <a16:creationId xmlns:a16="http://schemas.microsoft.com/office/drawing/2014/main" id="{4A273CCF-FBA3-404B-BD0D-1F8B9B61BB9F}"/>
              </a:ext>
            </a:extLst>
          </p:cNvPr>
          <p:cNvSpPr/>
          <p:nvPr/>
        </p:nvSpPr>
        <p:spPr>
          <a:xfrm>
            <a:off x="727496" y="310716"/>
            <a:ext cx="7689007" cy="1176797"/>
          </a:xfrm>
          <a:prstGeom prst="rect">
            <a:avLst/>
          </a:prstGeom>
        </p:spPr>
        <p:txBody>
          <a:bodyPr wrap="square">
            <a:spAutoFit/>
          </a:bodyPr>
          <a:lstStyle/>
          <a:p>
            <a:pPr marR="0" lvl="0" algn="ctr">
              <a:lnSpc>
                <a:spcPct val="115000"/>
              </a:lnSpc>
              <a:spcBef>
                <a:spcPts val="0"/>
              </a:spcBef>
            </a:pPr>
            <a:r>
              <a:rPr lang="en-US" sz="3200" b="1" dirty="0">
                <a:latin typeface="Arial" panose="020B0604020202020204" pitchFamily="34" charset="0"/>
                <a:hlinkClick r:id="rId4"/>
              </a:rPr>
              <a:t>Budget and Request for Reimbursement (RFF) 2 in 1 Template </a:t>
            </a:r>
            <a:endParaRPr lang="en-US" sz="3200" b="1" dirty="0">
              <a:latin typeface="Arial" panose="020B0604020202020204" pitchFamily="34" charset="0"/>
            </a:endParaRPr>
          </a:p>
        </p:txBody>
      </p:sp>
      <p:sp>
        <p:nvSpPr>
          <p:cNvPr id="2" name="TextBox 1">
            <a:extLst>
              <a:ext uri="{FF2B5EF4-FFF2-40B4-BE49-F238E27FC236}">
                <a16:creationId xmlns:a16="http://schemas.microsoft.com/office/drawing/2014/main" id="{1135B532-2A39-4A05-96CA-2A2EC7959DEC}"/>
              </a:ext>
            </a:extLst>
          </p:cNvPr>
          <p:cNvSpPr txBox="1"/>
          <p:nvPr/>
        </p:nvSpPr>
        <p:spPr>
          <a:xfrm>
            <a:off x="540327" y="2161309"/>
            <a:ext cx="7876176" cy="3046988"/>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Your one stop for:</a:t>
            </a:r>
          </a:p>
          <a:p>
            <a:pPr algn="ctr"/>
            <a:endParaRPr lang="en-US" sz="2400" dirty="0">
              <a:latin typeface="Arial" panose="020B0604020202020204" pitchFamily="34" charset="0"/>
              <a:cs typeface="Arial" panose="020B0604020202020204" pitchFamily="34" charset="0"/>
            </a:endParaRPr>
          </a:p>
          <a:p>
            <a:pPr marL="285750" lvl="0" indent="-285750" algn="ctr">
              <a:buFont typeface="Arial" panose="020B0604020202020204" pitchFamily="34" charset="0"/>
              <a:buChar char="•"/>
            </a:pPr>
            <a:r>
              <a:rPr lang="en-US" sz="2400" dirty="0">
                <a:latin typeface="Arial" panose="020B0604020202020204" pitchFamily="34" charset="0"/>
                <a:cs typeface="Arial" panose="020B0604020202020204" pitchFamily="34" charset="0"/>
              </a:rPr>
              <a:t>budgeting for this application</a:t>
            </a: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and, if awarded:</a:t>
            </a:r>
          </a:p>
          <a:p>
            <a:pPr algn="ctr"/>
            <a:endParaRPr lang="en-US" sz="2400" dirty="0">
              <a:latin typeface="Arial" panose="020B0604020202020204" pitchFamily="34" charset="0"/>
              <a:cs typeface="Arial" panose="020B0604020202020204" pitchFamily="34" charset="0"/>
            </a:endParaRPr>
          </a:p>
          <a:p>
            <a:pPr marL="285750" lvl="0" indent="-285750" algn="ctr">
              <a:buFont typeface="Arial" panose="020B0604020202020204" pitchFamily="34" charset="0"/>
              <a:buChar char="•"/>
            </a:pPr>
            <a:r>
              <a:rPr lang="en-US" sz="2400" dirty="0">
                <a:latin typeface="Arial" panose="020B0604020202020204" pitchFamily="34" charset="0"/>
                <a:cs typeface="Arial" panose="020B0604020202020204" pitchFamily="34" charset="0"/>
              </a:rPr>
              <a:t>same document worksheet is used for your reimbursement request upon completion of the project</a:t>
            </a:r>
          </a:p>
        </p:txBody>
      </p:sp>
    </p:spTree>
    <p:extLst>
      <p:ext uri="{BB962C8B-B14F-4D97-AF65-F5344CB8AC3E}">
        <p14:creationId xmlns:p14="http://schemas.microsoft.com/office/powerpoint/2010/main" val="3717224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1E5C26-03E0-4FFE-9C21-08DFD853939F}"/>
              </a:ext>
            </a:extLst>
          </p:cNvPr>
          <p:cNvPicPr>
            <a:picLocks noChangeAspect="1"/>
          </p:cNvPicPr>
          <p:nvPr/>
        </p:nvPicPr>
        <p:blipFill>
          <a:blip r:embed="rId3"/>
          <a:stretch>
            <a:fillRect/>
          </a:stretch>
        </p:blipFill>
        <p:spPr>
          <a:xfrm>
            <a:off x="-2" y="0"/>
            <a:ext cx="9144000" cy="6857999"/>
          </a:xfrm>
          <a:prstGeom prst="rect">
            <a:avLst/>
          </a:prstGeom>
        </p:spPr>
      </p:pic>
      <p:sp>
        <p:nvSpPr>
          <p:cNvPr id="4" name="Rectangle 3">
            <a:extLst>
              <a:ext uri="{FF2B5EF4-FFF2-40B4-BE49-F238E27FC236}">
                <a16:creationId xmlns:a16="http://schemas.microsoft.com/office/drawing/2014/main" id="{AA53CF5F-E290-402F-9688-07380C4E9BAB}"/>
              </a:ext>
            </a:extLst>
          </p:cNvPr>
          <p:cNvSpPr/>
          <p:nvPr/>
        </p:nvSpPr>
        <p:spPr>
          <a:xfrm>
            <a:off x="1025236" y="417658"/>
            <a:ext cx="7273637" cy="584775"/>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Details, Details, and…</a:t>
            </a:r>
            <a:endParaRPr lang="en-US" sz="3200"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73E1B2E5-BB8E-4EAB-855A-6C772F7C8601}"/>
              </a:ext>
            </a:extLst>
          </p:cNvPr>
          <p:cNvSpPr txBox="1">
            <a:spLocks/>
          </p:cNvSpPr>
          <p:nvPr/>
        </p:nvSpPr>
        <p:spPr>
          <a:xfrm>
            <a:off x="457198" y="1036811"/>
            <a:ext cx="8229600" cy="5821188"/>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Arial" panose="020B0604020202020204" pitchFamily="34" charset="0"/>
                <a:hlinkClick r:id="rId4"/>
              </a:rPr>
              <a:t>Idaho Grants Portal</a:t>
            </a:r>
            <a:r>
              <a:rPr lang="en-US" sz="2400" dirty="0">
                <a:latin typeface="Arial" panose="020B0604020202020204" pitchFamily="34" charset="0"/>
              </a:rPr>
              <a:t> – the meat of the application</a:t>
            </a:r>
            <a:endParaRPr lang="en-US" sz="2000" dirty="0"/>
          </a:p>
          <a:p>
            <a:endParaRPr lang="en-US" sz="1000" dirty="0"/>
          </a:p>
          <a:p>
            <a:r>
              <a:rPr lang="en-US" sz="2400" dirty="0">
                <a:latin typeface="Arial" panose="020B0604020202020204" pitchFamily="34" charset="0"/>
                <a:cs typeface="Arial" panose="020B0604020202020204" pitchFamily="34" charset="0"/>
              </a:rPr>
              <a:t>Key application questions &amp; best answers:</a:t>
            </a:r>
          </a:p>
          <a:p>
            <a:pPr>
              <a:buFont typeface="Courier New" panose="02070309020205020404" pitchFamily="49" charset="0"/>
              <a:buChar char="o"/>
            </a:pPr>
            <a:endParaRPr lang="en-US" sz="1400" b="1"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1500" b="1" dirty="0">
                <a:latin typeface="Arial" panose="020B0604020202020204" pitchFamily="34" charset="0"/>
                <a:cs typeface="Arial" panose="020B0604020202020204" pitchFamily="34" charset="0"/>
              </a:rPr>
              <a:t>Question:</a:t>
            </a:r>
            <a:r>
              <a:rPr lang="en-US" sz="14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Provide details on what market research or other activities you conducted that led the company to choose the market &amp; this specific activity. Include the following: who your customers are, sales channels, market demographics, mark regulations and tariffs.</a:t>
            </a:r>
          </a:p>
          <a:p>
            <a:pPr>
              <a:buFont typeface="Courier New" panose="02070309020205020404" pitchFamily="49" charset="0"/>
              <a:buChar char="o"/>
            </a:pPr>
            <a:endParaRPr lang="en-US" sz="1400" dirty="0">
              <a:latin typeface="Arial" panose="020B0604020202020204" pitchFamily="34" charset="0"/>
              <a:cs typeface="Arial" panose="020B0604020202020204" pitchFamily="34" charset="0"/>
            </a:endParaRPr>
          </a:p>
          <a:p>
            <a:pPr marL="228600" marR="0">
              <a:lnSpc>
                <a:spcPct val="107000"/>
              </a:lnSpc>
              <a:spcBef>
                <a:spcPts val="0"/>
              </a:spcBef>
              <a:spcAft>
                <a:spcPts val="800"/>
              </a:spcAft>
              <a:buFont typeface="Courier New" panose="02070309020205020404" pitchFamily="49" charset="0"/>
              <a:buChar char="o"/>
            </a:pPr>
            <a:r>
              <a:rPr lang="en-US" sz="1500" b="1" dirty="0">
                <a:latin typeface="Arial" panose="020B0604020202020204" pitchFamily="34" charset="0"/>
                <a:cs typeface="Arial" panose="020B0604020202020204" pitchFamily="34" charset="0"/>
              </a:rPr>
              <a:t>Answer: </a:t>
            </a:r>
            <a:r>
              <a:rPr lang="en-US" sz="1500" dirty="0">
                <a:latin typeface="Arial" panose="020B0604020202020204" pitchFamily="34" charset="0"/>
                <a:ea typeface="Calibri" panose="020F0502020204030204" pitchFamily="34" charset="0"/>
                <a:cs typeface="Arial" panose="020B0604020202020204" pitchFamily="34" charset="0"/>
              </a:rPr>
              <a:t>France is one of the EU’s dominant players in aerospace, with a vertically developed industry that is estimated to be worth $15 billion. France’s aerospace industry is involved in development of helicopters, avionics, and jets for defense forces, passenger aircraft for civil aviation, weapons and several other aeronautical projects. Many private institutions and aerospace industries base their primary location in France. The French government has taken many initiatives that encourage new aerospace research and development in the region to give boost to the aerospace industry. Our customers vary between small municipal airports and maintenance repair operations, to avionics developers, large commercial airlines and military bases. This wide array of customers encompasses our demographics simply because the need for our equipment is standard throughout aviation; anyone who flies or repairs a plane of any type requires nearly everything in our product line. Sales channels are carved out through the following which include but are certainly not limited to: direct distribution and representation, personal references, the internet which includes our online webstore, ads within trade publications such as Ground Support Worldwide and Trade-a-Plane, and requests for leads from current customers. Regarding tariffs - free trade agreements with Chile, Mexico, Canada and other countries get our US-made products imported at competitive price points. We deal with tariffs on a country-by-country basis. Currently, our HS codes for our products have not been affected by the retaliatory tariffs imposed by the EU. </a:t>
            </a:r>
          </a:p>
          <a:p>
            <a:pPr>
              <a:buFont typeface="Courier New" panose="02070309020205020404" pitchFamily="49" charset="0"/>
              <a:buChar char="o"/>
            </a:pPr>
            <a:endParaRPr lang="en-US" sz="1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292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1E5C26-03E0-4FFE-9C21-08DFD853939F}"/>
              </a:ext>
            </a:extLst>
          </p:cNvPr>
          <p:cNvPicPr>
            <a:picLocks noChangeAspect="1"/>
          </p:cNvPicPr>
          <p:nvPr/>
        </p:nvPicPr>
        <p:blipFill>
          <a:blip r:embed="rId3"/>
          <a:stretch>
            <a:fillRect/>
          </a:stretch>
        </p:blipFill>
        <p:spPr>
          <a:xfrm>
            <a:off x="-2" y="0"/>
            <a:ext cx="9144000" cy="6857999"/>
          </a:xfrm>
          <a:prstGeom prst="rect">
            <a:avLst/>
          </a:prstGeom>
        </p:spPr>
      </p:pic>
      <p:sp>
        <p:nvSpPr>
          <p:cNvPr id="4" name="Rectangle 3">
            <a:extLst>
              <a:ext uri="{FF2B5EF4-FFF2-40B4-BE49-F238E27FC236}">
                <a16:creationId xmlns:a16="http://schemas.microsoft.com/office/drawing/2014/main" id="{AA53CF5F-E290-402F-9688-07380C4E9BAB}"/>
              </a:ext>
            </a:extLst>
          </p:cNvPr>
          <p:cNvSpPr/>
          <p:nvPr/>
        </p:nvSpPr>
        <p:spPr>
          <a:xfrm>
            <a:off x="1025236" y="653533"/>
            <a:ext cx="7273637" cy="584775"/>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…More Details</a:t>
            </a:r>
            <a:endParaRPr lang="en-US" sz="3200"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73E1B2E5-BB8E-4EAB-855A-6C772F7C8601}"/>
              </a:ext>
            </a:extLst>
          </p:cNvPr>
          <p:cNvSpPr txBox="1">
            <a:spLocks/>
          </p:cNvSpPr>
          <p:nvPr/>
        </p:nvSpPr>
        <p:spPr>
          <a:xfrm>
            <a:off x="457200" y="1600200"/>
            <a:ext cx="8229600" cy="504444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Uploading documents – be patient</a:t>
            </a: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marL="457200" lvl="1" indent="0">
              <a:buNone/>
            </a:pPr>
            <a:endParaRPr lang="en-US" sz="2000" dirty="0">
              <a:latin typeface="Arial" panose="020B0604020202020204" pitchFamily="34" charset="0"/>
              <a:cs typeface="Arial" panose="020B0604020202020204" pitchFamily="34" charset="0"/>
            </a:endParaRPr>
          </a:p>
          <a:p>
            <a:pPr marL="457200" lvl="1" indent="0">
              <a:buNone/>
            </a:pPr>
            <a:endParaRPr lang="en-US"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VERY COMPETITIVE!</a:t>
            </a:r>
          </a:p>
        </p:txBody>
      </p:sp>
      <p:pic>
        <p:nvPicPr>
          <p:cNvPr id="2" name="Picture 1">
            <a:extLst>
              <a:ext uri="{FF2B5EF4-FFF2-40B4-BE49-F238E27FC236}">
                <a16:creationId xmlns:a16="http://schemas.microsoft.com/office/drawing/2014/main" id="{B8EBDE8F-FB22-47A8-83F9-7BD4467D5647}"/>
              </a:ext>
            </a:extLst>
          </p:cNvPr>
          <p:cNvPicPr>
            <a:picLocks noChangeAspect="1"/>
          </p:cNvPicPr>
          <p:nvPr/>
        </p:nvPicPr>
        <p:blipFill>
          <a:blip r:embed="rId4"/>
          <a:stretch>
            <a:fillRect/>
          </a:stretch>
        </p:blipFill>
        <p:spPr>
          <a:xfrm>
            <a:off x="1886479" y="2240121"/>
            <a:ext cx="5075770" cy="1676559"/>
          </a:xfrm>
          <a:prstGeom prst="rect">
            <a:avLst/>
          </a:prstGeom>
        </p:spPr>
      </p:pic>
      <p:pic>
        <p:nvPicPr>
          <p:cNvPr id="8" name="Picture 7">
            <a:extLst>
              <a:ext uri="{FF2B5EF4-FFF2-40B4-BE49-F238E27FC236}">
                <a16:creationId xmlns:a16="http://schemas.microsoft.com/office/drawing/2014/main" id="{5CE5EE20-286A-48FC-A355-8E0DB225E6EF}"/>
              </a:ext>
            </a:extLst>
          </p:cNvPr>
          <p:cNvPicPr/>
          <p:nvPr/>
        </p:nvPicPr>
        <p:blipFill>
          <a:blip r:embed="rId5"/>
          <a:stretch>
            <a:fillRect/>
          </a:stretch>
        </p:blipFill>
        <p:spPr>
          <a:xfrm>
            <a:off x="1886478" y="3977240"/>
            <a:ext cx="5075770" cy="1783479"/>
          </a:xfrm>
          <a:prstGeom prst="rect">
            <a:avLst/>
          </a:prstGeom>
        </p:spPr>
      </p:pic>
    </p:spTree>
    <p:extLst>
      <p:ext uri="{BB962C8B-B14F-4D97-AF65-F5344CB8AC3E}">
        <p14:creationId xmlns:p14="http://schemas.microsoft.com/office/powerpoint/2010/main" val="1069031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1E5C26-03E0-4FFE-9C21-08DFD853939F}"/>
              </a:ext>
            </a:extLst>
          </p:cNvPr>
          <p:cNvPicPr>
            <a:picLocks noChangeAspect="1"/>
          </p:cNvPicPr>
          <p:nvPr/>
        </p:nvPicPr>
        <p:blipFill>
          <a:blip r:embed="rId3"/>
          <a:stretch>
            <a:fillRect/>
          </a:stretch>
        </p:blipFill>
        <p:spPr>
          <a:xfrm>
            <a:off x="-2" y="0"/>
            <a:ext cx="9144000" cy="6857999"/>
          </a:xfrm>
          <a:prstGeom prst="rect">
            <a:avLst/>
          </a:prstGeom>
        </p:spPr>
      </p:pic>
      <p:sp>
        <p:nvSpPr>
          <p:cNvPr id="2" name="TextBox 1">
            <a:extLst>
              <a:ext uri="{FF2B5EF4-FFF2-40B4-BE49-F238E27FC236}">
                <a16:creationId xmlns:a16="http://schemas.microsoft.com/office/drawing/2014/main" id="{42AF9414-6D2C-447C-AB95-3ACA10CAA2EF}"/>
              </a:ext>
            </a:extLst>
          </p:cNvPr>
          <p:cNvSpPr txBox="1"/>
          <p:nvPr/>
        </p:nvSpPr>
        <p:spPr>
          <a:xfrm>
            <a:off x="941252" y="2074782"/>
            <a:ext cx="7597107" cy="2339102"/>
          </a:xfrm>
          <a:prstGeom prst="rect">
            <a:avLst/>
          </a:prstGeom>
          <a:noFill/>
        </p:spPr>
        <p:txBody>
          <a:bodyPr wrap="square" rtlCol="0">
            <a:spAutoFit/>
          </a:bodyPr>
          <a:lstStyle/>
          <a:p>
            <a:pPr algn="ctr"/>
            <a:r>
              <a:rPr lang="en-US" sz="3200" b="1" dirty="0">
                <a:latin typeface="Arial" panose="020B0604020202020204" pitchFamily="34" charset="0"/>
              </a:rPr>
              <a:t>So You’ve Summitted an Application…</a:t>
            </a:r>
          </a:p>
          <a:p>
            <a:pPr algn="ctr"/>
            <a:endParaRPr lang="en-US" sz="3200" b="1" dirty="0">
              <a:latin typeface="Arial" panose="020B0604020202020204" pitchFamily="34" charset="0"/>
            </a:endParaRPr>
          </a:p>
          <a:p>
            <a:pPr algn="ctr"/>
            <a:r>
              <a:rPr lang="en-US" sz="3200" b="1" dirty="0">
                <a:latin typeface="Arial" panose="020B0604020202020204" pitchFamily="34" charset="0"/>
              </a:rPr>
              <a:t>Now What?</a:t>
            </a:r>
          </a:p>
          <a:p>
            <a:pPr algn="ctr"/>
            <a:endParaRPr lang="en-US" dirty="0"/>
          </a:p>
        </p:txBody>
      </p:sp>
    </p:spTree>
    <p:extLst>
      <p:ext uri="{BB962C8B-B14F-4D97-AF65-F5344CB8AC3E}">
        <p14:creationId xmlns:p14="http://schemas.microsoft.com/office/powerpoint/2010/main" val="590686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29421F-2C64-459E-AD54-35E7659CBAB2}"/>
              </a:ext>
            </a:extLst>
          </p:cNvPr>
          <p:cNvPicPr>
            <a:picLocks noChangeAspect="1"/>
          </p:cNvPicPr>
          <p:nvPr/>
        </p:nvPicPr>
        <p:blipFill>
          <a:blip r:embed="rId3"/>
          <a:stretch>
            <a:fillRect/>
          </a:stretch>
        </p:blipFill>
        <p:spPr>
          <a:xfrm>
            <a:off x="-2" y="0"/>
            <a:ext cx="9144000" cy="6857999"/>
          </a:xfrm>
          <a:prstGeom prst="rect">
            <a:avLst/>
          </a:prstGeom>
        </p:spPr>
      </p:pic>
      <p:sp>
        <p:nvSpPr>
          <p:cNvPr id="5" name="Rectangle 4">
            <a:extLst>
              <a:ext uri="{FF2B5EF4-FFF2-40B4-BE49-F238E27FC236}">
                <a16:creationId xmlns:a16="http://schemas.microsoft.com/office/drawing/2014/main" id="{56BCCA88-BE04-4F42-963B-2B87E18E10D2}"/>
              </a:ext>
            </a:extLst>
          </p:cNvPr>
          <p:cNvSpPr/>
          <p:nvPr/>
        </p:nvSpPr>
        <p:spPr>
          <a:xfrm>
            <a:off x="1914059" y="438429"/>
            <a:ext cx="6037230" cy="954107"/>
          </a:xfrm>
          <a:prstGeom prst="rect">
            <a:avLst/>
          </a:prstGeom>
        </p:spPr>
        <p:txBody>
          <a:bodyPr wrap="none">
            <a:spAutoFit/>
          </a:bodyPr>
          <a:lstStyle/>
          <a:p>
            <a:pPr algn="ctr"/>
            <a:r>
              <a:rPr lang="en-US" sz="3200" b="1" dirty="0">
                <a:latin typeface="Arial" panose="020B0604020202020204" pitchFamily="34" charset="0"/>
                <a:ea typeface="Calibri" panose="020F0502020204030204" pitchFamily="34" charset="0"/>
              </a:rPr>
              <a:t>Selection and Scoring Criteria</a:t>
            </a:r>
          </a:p>
          <a:p>
            <a:pPr algn="ctr"/>
            <a:r>
              <a:rPr lang="en-US" sz="2400" b="1" dirty="0">
                <a:latin typeface="Arial" panose="020B0604020202020204" pitchFamily="34" charset="0"/>
                <a:hlinkClick r:id="rId4"/>
              </a:rPr>
              <a:t>Refer to FAA Guidelines - Section G</a:t>
            </a:r>
            <a:endParaRPr lang="en-US" sz="2400" b="1" dirty="0"/>
          </a:p>
        </p:txBody>
      </p:sp>
      <p:sp>
        <p:nvSpPr>
          <p:cNvPr id="7" name="Rectangle 6">
            <a:extLst>
              <a:ext uri="{FF2B5EF4-FFF2-40B4-BE49-F238E27FC236}">
                <a16:creationId xmlns:a16="http://schemas.microsoft.com/office/drawing/2014/main" id="{F7CF9BCD-E9FF-40D2-8E1D-7A7F00198D19}"/>
              </a:ext>
            </a:extLst>
          </p:cNvPr>
          <p:cNvSpPr/>
          <p:nvPr/>
        </p:nvSpPr>
        <p:spPr>
          <a:xfrm>
            <a:off x="723014" y="2184310"/>
            <a:ext cx="7836195" cy="3281924"/>
          </a:xfrm>
          <a:prstGeom prst="rect">
            <a:avLst/>
          </a:prstGeom>
        </p:spPr>
        <p:txBody>
          <a:bodyPr wrap="square">
            <a:spAutoFit/>
          </a:bodyPr>
          <a:lstStyle/>
          <a:p>
            <a:pPr marL="800100" lvl="1" indent="-342900">
              <a:lnSpc>
                <a:spcPct val="115000"/>
              </a:lnSpc>
              <a:spcAft>
                <a:spcPts val="1000"/>
              </a:spcAft>
              <a:buFont typeface="Arial" panose="020B0604020202020204" pitchFamily="34" charset="0"/>
              <a:buChar char="•"/>
            </a:pPr>
            <a:r>
              <a:rPr lang="en-US" sz="2400" dirty="0">
                <a:latin typeface="Arial" panose="020B0604020202020204" pitchFamily="34" charset="0"/>
                <a:cs typeface="Arial" panose="020B0604020202020204" pitchFamily="34" charset="0"/>
              </a:rPr>
              <a:t>Scoring Requirements</a:t>
            </a:r>
          </a:p>
          <a:p>
            <a:pPr marL="800100" lvl="1" indent="-342900">
              <a:lnSpc>
                <a:spcPct val="115000"/>
              </a:lnSpc>
              <a:spcAft>
                <a:spcPts val="10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800100" lvl="1" indent="-342900">
              <a:lnSpc>
                <a:spcPct val="115000"/>
              </a:lnSpc>
              <a:spcAft>
                <a:spcPts val="1000"/>
              </a:spcAft>
              <a:buFont typeface="Arial" panose="020B0604020202020204" pitchFamily="34" charset="0"/>
              <a:buChar char="•"/>
            </a:pPr>
            <a:r>
              <a:rPr lang="en-US" sz="2400" dirty="0">
                <a:latin typeface="Arial" panose="020B0604020202020204" pitchFamily="34" charset="0"/>
                <a:cs typeface="Arial" panose="020B0604020202020204" pitchFamily="34" charset="0"/>
              </a:rPr>
              <a:t>Risk Ratings </a:t>
            </a:r>
          </a:p>
          <a:p>
            <a:pPr marL="800100" lvl="1" indent="-342900">
              <a:lnSpc>
                <a:spcPct val="115000"/>
              </a:lnSpc>
              <a:spcAft>
                <a:spcPts val="10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800100" lvl="1" indent="-342900">
              <a:lnSpc>
                <a:spcPct val="115000"/>
              </a:lnSpc>
              <a:spcAft>
                <a:spcPts val="1000"/>
              </a:spcAft>
              <a:buFont typeface="Arial" panose="020B0604020202020204" pitchFamily="34" charset="0"/>
              <a:buChar char="•"/>
            </a:pPr>
            <a:r>
              <a:rPr lang="en-US" sz="2400" dirty="0">
                <a:latin typeface="Arial" panose="020B0604020202020204" pitchFamily="34" charset="0"/>
                <a:cs typeface="Arial" panose="020B0604020202020204" pitchFamily="34" charset="0"/>
              </a:rPr>
              <a:t>Notice of Awards or Notice of Non-Funding</a:t>
            </a:r>
          </a:p>
          <a:p>
            <a:pPr marL="800100" lvl="1" indent="-342900">
              <a:lnSpc>
                <a:spcPct val="115000"/>
              </a:lnSpc>
              <a:spcAft>
                <a:spcPts val="10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4433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1E5C26-03E0-4FFE-9C21-08DFD853939F}"/>
              </a:ext>
            </a:extLst>
          </p:cNvPr>
          <p:cNvPicPr>
            <a:picLocks noChangeAspect="1"/>
          </p:cNvPicPr>
          <p:nvPr/>
        </p:nvPicPr>
        <p:blipFill>
          <a:blip r:embed="rId3"/>
          <a:stretch>
            <a:fillRect/>
          </a:stretch>
        </p:blipFill>
        <p:spPr>
          <a:xfrm>
            <a:off x="0" y="1"/>
            <a:ext cx="9144000" cy="6857999"/>
          </a:xfrm>
          <a:prstGeom prst="rect">
            <a:avLst/>
          </a:prstGeom>
        </p:spPr>
      </p:pic>
      <p:sp>
        <p:nvSpPr>
          <p:cNvPr id="4" name="Rectangle 3">
            <a:extLst>
              <a:ext uri="{FF2B5EF4-FFF2-40B4-BE49-F238E27FC236}">
                <a16:creationId xmlns:a16="http://schemas.microsoft.com/office/drawing/2014/main" id="{AACAD691-9BD3-46D7-94DC-E9D7F9E8A51E}"/>
              </a:ext>
            </a:extLst>
          </p:cNvPr>
          <p:cNvSpPr/>
          <p:nvPr/>
        </p:nvSpPr>
        <p:spPr>
          <a:xfrm>
            <a:off x="562708" y="494287"/>
            <a:ext cx="8229600" cy="1138773"/>
          </a:xfrm>
          <a:prstGeom prst="rect">
            <a:avLst/>
          </a:prstGeom>
        </p:spPr>
        <p:txBody>
          <a:bodyPr wrap="square">
            <a:spAutoFit/>
          </a:bodyPr>
          <a:lstStyle/>
          <a:p>
            <a:pPr lvl="1" algn="ctr"/>
            <a:r>
              <a:rPr lang="en-US" sz="3200" b="1" dirty="0">
                <a:latin typeface="Arial" panose="020B0604020202020204" pitchFamily="34" charset="0"/>
                <a:cs typeface="Arial" panose="020B0604020202020204" pitchFamily="34" charset="0"/>
                <a:hlinkClick r:id="rId4"/>
              </a:rPr>
              <a:t>Bonus Criteria: </a:t>
            </a:r>
            <a:endParaRPr lang="en-US" sz="3200" b="1" dirty="0">
              <a:latin typeface="Arial" panose="020B0604020202020204" pitchFamily="34" charset="0"/>
              <a:cs typeface="Arial" panose="020B0604020202020204" pitchFamily="34" charset="0"/>
            </a:endParaRPr>
          </a:p>
          <a:p>
            <a:pPr lvl="1" algn="ctr"/>
            <a:r>
              <a:rPr lang="en-US" dirty="0"/>
              <a:t>(up to 12 points available)</a:t>
            </a:r>
          </a:p>
          <a:p>
            <a:pPr lvl="1" algn="ctr"/>
            <a:endParaRPr lang="en-US" b="1" dirty="0"/>
          </a:p>
        </p:txBody>
      </p:sp>
      <p:sp>
        <p:nvSpPr>
          <p:cNvPr id="2" name="TextBox 1">
            <a:extLst>
              <a:ext uri="{FF2B5EF4-FFF2-40B4-BE49-F238E27FC236}">
                <a16:creationId xmlns:a16="http://schemas.microsoft.com/office/drawing/2014/main" id="{765312EE-B520-491F-9738-885DC0E0815D}"/>
              </a:ext>
            </a:extLst>
          </p:cNvPr>
          <p:cNvSpPr txBox="1"/>
          <p:nvPr/>
        </p:nvSpPr>
        <p:spPr>
          <a:xfrm>
            <a:off x="445476" y="1573420"/>
            <a:ext cx="7045569" cy="4271169"/>
          </a:xfrm>
          <a:prstGeom prst="rect">
            <a:avLst/>
          </a:prstGeom>
          <a:noFill/>
        </p:spPr>
        <p:txBody>
          <a:bodyPr wrap="square" rtlCol="0">
            <a:spAutoFit/>
          </a:bodyPr>
          <a:lstStyle/>
          <a:p>
            <a:pPr marL="914400" lvl="1"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Rural</a:t>
            </a:r>
          </a:p>
          <a:p>
            <a:pPr marL="914400" lvl="1" indent="-457200">
              <a:lnSpc>
                <a:spcPct val="150000"/>
              </a:lnSpc>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914400" lvl="1"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Woman Owned</a:t>
            </a:r>
          </a:p>
          <a:p>
            <a:pPr marL="914400" lvl="1" indent="-457200">
              <a:lnSpc>
                <a:spcPct val="150000"/>
              </a:lnSpc>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914400" lvl="1"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Veteran or Service-Disabled Veteran Owned</a:t>
            </a:r>
          </a:p>
          <a:p>
            <a:pPr marL="914400" lvl="1" indent="-457200">
              <a:lnSpc>
                <a:spcPct val="150000"/>
              </a:lnSpc>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914400" lvl="1"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Socially &amp; Economically Disadvantaged</a:t>
            </a:r>
          </a:p>
          <a:p>
            <a:pPr marL="914400" lvl="1" indent="-457200">
              <a:lnSpc>
                <a:spcPct val="150000"/>
              </a:lnSpc>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914400" lvl="1"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New to STEP</a:t>
            </a:r>
          </a:p>
        </p:txBody>
      </p:sp>
    </p:spTree>
    <p:extLst>
      <p:ext uri="{BB962C8B-B14F-4D97-AF65-F5344CB8AC3E}">
        <p14:creationId xmlns:p14="http://schemas.microsoft.com/office/powerpoint/2010/main" val="693694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65DADC-C46E-48FD-89B6-7E4A978AE451}"/>
              </a:ext>
            </a:extLst>
          </p:cNvPr>
          <p:cNvPicPr>
            <a:picLocks noChangeAspect="1"/>
          </p:cNvPicPr>
          <p:nvPr/>
        </p:nvPicPr>
        <p:blipFill>
          <a:blip r:embed="rId3"/>
          <a:stretch>
            <a:fillRect/>
          </a:stretch>
        </p:blipFill>
        <p:spPr>
          <a:xfrm>
            <a:off x="0" y="0"/>
            <a:ext cx="9144000" cy="6857999"/>
          </a:xfrm>
          <a:prstGeom prst="rect">
            <a:avLst/>
          </a:prstGeom>
        </p:spPr>
      </p:pic>
      <p:sp>
        <p:nvSpPr>
          <p:cNvPr id="3" name="Rectangle 2">
            <a:extLst>
              <a:ext uri="{FF2B5EF4-FFF2-40B4-BE49-F238E27FC236}">
                <a16:creationId xmlns:a16="http://schemas.microsoft.com/office/drawing/2014/main" id="{5C0D8E9D-AEF8-4C73-BB82-DE3CB9C0D101}"/>
              </a:ext>
            </a:extLst>
          </p:cNvPr>
          <p:cNvSpPr/>
          <p:nvPr/>
        </p:nvSpPr>
        <p:spPr>
          <a:xfrm>
            <a:off x="476448" y="410761"/>
            <a:ext cx="8222075" cy="830997"/>
          </a:xfrm>
          <a:prstGeom prst="rect">
            <a:avLst/>
          </a:prstGeom>
        </p:spPr>
        <p:txBody>
          <a:bodyPr wrap="square">
            <a:spAutoFit/>
          </a:bodyPr>
          <a:lstStyle/>
          <a:p>
            <a:pPr algn="ctr"/>
            <a:r>
              <a:rPr lang="en-US" sz="2400" b="1" dirty="0">
                <a:latin typeface="Arial" panose="020B0604020202020204" pitchFamily="34" charset="0"/>
                <a:ea typeface="Calibri" panose="020F0502020204030204" pitchFamily="34" charset="0"/>
              </a:rPr>
              <a:t>A copy of the power point can be found on our website </a:t>
            </a:r>
          </a:p>
          <a:p>
            <a:pPr algn="ctr"/>
            <a:endParaRPr lang="en-US" sz="800" dirty="0">
              <a:hlinkClick r:id="rId4"/>
            </a:endParaRPr>
          </a:p>
          <a:p>
            <a:pPr algn="ctr"/>
            <a:r>
              <a:rPr lang="en-US" sz="1600" dirty="0">
                <a:hlinkClick r:id="rId4"/>
              </a:rPr>
              <a:t>https://commerce.idaho.gov/idaho-business/international-trade/step-grant/</a:t>
            </a:r>
            <a:r>
              <a:rPr lang="en-US" sz="1600" dirty="0"/>
              <a:t> </a:t>
            </a:r>
          </a:p>
        </p:txBody>
      </p:sp>
      <p:sp>
        <p:nvSpPr>
          <p:cNvPr id="4" name="Rectangle 3">
            <a:extLst>
              <a:ext uri="{FF2B5EF4-FFF2-40B4-BE49-F238E27FC236}">
                <a16:creationId xmlns:a16="http://schemas.microsoft.com/office/drawing/2014/main" id="{BF09A6E5-F540-4E41-90D4-BDBB66EC3D0A}"/>
              </a:ext>
            </a:extLst>
          </p:cNvPr>
          <p:cNvSpPr/>
          <p:nvPr/>
        </p:nvSpPr>
        <p:spPr>
          <a:xfrm>
            <a:off x="755583" y="1565991"/>
            <a:ext cx="7632834" cy="4529638"/>
          </a:xfrm>
          <a:prstGeom prst="rect">
            <a:avLst/>
          </a:prstGeom>
        </p:spPr>
        <p:txBody>
          <a:bodyPr wrap="square">
            <a:spAutoFit/>
          </a:bodyPr>
          <a:lstStyle/>
          <a:p>
            <a:pPr>
              <a:lnSpc>
                <a:spcPct val="107000"/>
              </a:lnSpc>
              <a:spcAft>
                <a:spcPts val="800"/>
              </a:spcAft>
              <a:tabLst>
                <a:tab pos="685800" algn="l"/>
                <a:tab pos="857250" algn="l"/>
              </a:tabLst>
            </a:pPr>
            <a:r>
              <a:rPr lang="en-US" sz="2400" b="1" dirty="0">
                <a:latin typeface="Arial" panose="020B0604020202020204" pitchFamily="34" charset="0"/>
                <a:ea typeface="Calibri" panose="020F0502020204030204" pitchFamily="34" charset="0"/>
                <a:cs typeface="Times New Roman" panose="02020603050405020304" pitchFamily="18" charset="0"/>
              </a:rPr>
              <a:t>Contacts: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tabLst>
                <a:tab pos="228600" algn="l"/>
              </a:tabLst>
            </a:pPr>
            <a:r>
              <a:rPr lang="en-US" b="1" dirty="0">
                <a:latin typeface="Arial" panose="020B0604020202020204" pitchFamily="34" charset="0"/>
              </a:rPr>
              <a:t>		</a:t>
            </a:r>
            <a:r>
              <a:rPr lang="en-US" sz="2000" b="1" dirty="0">
                <a:latin typeface="Arial" panose="020B0604020202020204" pitchFamily="34" charset="0"/>
              </a:rPr>
              <a:t>Tina Salisbury, Idaho Department of Commerce</a:t>
            </a:r>
            <a:endParaRPr lang="en-US" sz="2000" dirty="0"/>
          </a:p>
          <a:p>
            <a:pPr>
              <a:tabLst>
                <a:tab pos="228600" algn="l"/>
              </a:tabLst>
            </a:pPr>
            <a:r>
              <a:rPr lang="en-US" b="1" dirty="0">
                <a:latin typeface="Arial" panose="020B0604020202020204" pitchFamily="34" charset="0"/>
              </a:rPr>
              <a:t>		</a:t>
            </a:r>
            <a:r>
              <a:rPr lang="en-US" dirty="0">
                <a:latin typeface="Arial" panose="020B0604020202020204" pitchFamily="34" charset="0"/>
              </a:rPr>
              <a:t>Idaho STEP Project Director </a:t>
            </a:r>
            <a:endParaRPr lang="en-US" dirty="0"/>
          </a:p>
          <a:p>
            <a:pPr>
              <a:tabLst>
                <a:tab pos="228600" algn="l"/>
              </a:tabLst>
            </a:pPr>
            <a:r>
              <a:rPr lang="en-US" dirty="0">
                <a:latin typeface="Arial" panose="020B0604020202020204" pitchFamily="34" charset="0"/>
              </a:rPr>
              <a:t>		Phone: (208) 287-3164						</a:t>
            </a:r>
            <a:endParaRPr lang="en-US" dirty="0"/>
          </a:p>
          <a:p>
            <a:pPr>
              <a:tabLst>
                <a:tab pos="228600" algn="l"/>
              </a:tabLst>
            </a:pPr>
            <a:r>
              <a:rPr lang="en-US" dirty="0">
                <a:latin typeface="Arial" panose="020B0604020202020204" pitchFamily="34" charset="0"/>
              </a:rPr>
              <a:t>		Email: </a:t>
            </a:r>
            <a:r>
              <a:rPr lang="en-US" u="sng" dirty="0">
                <a:solidFill>
                  <a:srgbClr val="0000FF"/>
                </a:solidFill>
                <a:latin typeface="Arial" panose="020B0604020202020204" pitchFamily="34" charset="0"/>
                <a:hlinkClick r:id="rId5"/>
              </a:rPr>
              <a:t>tina.salisbury@commerce.idaho.gov</a:t>
            </a:r>
            <a:endParaRPr lang="en-US" dirty="0"/>
          </a:p>
          <a:p>
            <a:pPr>
              <a:tabLst>
                <a:tab pos="228600" algn="l"/>
              </a:tabLst>
            </a:pPr>
            <a:r>
              <a:rPr lang="en-US" dirty="0">
                <a:latin typeface="Arial" panose="020B0604020202020204" pitchFamily="34" charset="0"/>
              </a:rPr>
              <a:t> </a:t>
            </a:r>
            <a:endParaRPr lang="en-US" dirty="0"/>
          </a:p>
          <a:p>
            <a:pPr>
              <a:tabLst>
                <a:tab pos="228600" algn="l"/>
              </a:tabLst>
            </a:pPr>
            <a:r>
              <a:rPr lang="en-US" b="1" dirty="0">
                <a:latin typeface="Arial" panose="020B0604020202020204" pitchFamily="34" charset="0"/>
              </a:rPr>
              <a:t>		</a:t>
            </a:r>
            <a:r>
              <a:rPr lang="en-US" sz="2000" b="1" dirty="0">
                <a:latin typeface="Arial" panose="020B0604020202020204" pitchFamily="34" charset="0"/>
              </a:rPr>
              <a:t>Chelsea Conlon, Idaho State Department of Agriculture</a:t>
            </a:r>
            <a:endParaRPr lang="en-US" sz="2000" dirty="0"/>
          </a:p>
          <a:p>
            <a:pPr>
              <a:tabLst>
                <a:tab pos="228600" algn="l"/>
              </a:tabLst>
            </a:pPr>
            <a:r>
              <a:rPr lang="en-US" b="1" dirty="0">
                <a:latin typeface="Arial" panose="020B0604020202020204" pitchFamily="34" charset="0"/>
              </a:rPr>
              <a:t>		</a:t>
            </a:r>
            <a:r>
              <a:rPr lang="en-US" dirty="0">
                <a:latin typeface="Arial" panose="020B0604020202020204" pitchFamily="34" charset="0"/>
              </a:rPr>
              <a:t>STEP Lead</a:t>
            </a:r>
            <a:endParaRPr lang="en-US" dirty="0"/>
          </a:p>
          <a:p>
            <a:pPr>
              <a:tabLst>
                <a:tab pos="228600" algn="l"/>
              </a:tabLst>
            </a:pPr>
            <a:r>
              <a:rPr lang="en-US" dirty="0">
                <a:latin typeface="Arial" panose="020B0604020202020204" pitchFamily="34" charset="0"/>
              </a:rPr>
              <a:t>		Phone: (208) 332-8678</a:t>
            </a:r>
            <a:endParaRPr lang="en-US" dirty="0"/>
          </a:p>
          <a:p>
            <a:pPr>
              <a:tabLst>
                <a:tab pos="228600" algn="l"/>
              </a:tabLst>
            </a:pPr>
            <a:r>
              <a:rPr lang="en-US" dirty="0">
                <a:latin typeface="Arial" panose="020B0604020202020204" pitchFamily="34" charset="0"/>
              </a:rPr>
              <a:t>		Email: </a:t>
            </a:r>
            <a:r>
              <a:rPr lang="en-US" u="sng" dirty="0">
                <a:solidFill>
                  <a:srgbClr val="0000FF"/>
                </a:solidFill>
                <a:latin typeface="Arial" panose="020B0604020202020204" pitchFamily="34" charset="0"/>
                <a:hlinkClick r:id="rId6"/>
              </a:rPr>
              <a:t>Chelsea.Conlon@isda.idaho.gov</a:t>
            </a:r>
            <a:endParaRPr lang="en-US" u="sng" dirty="0">
              <a:solidFill>
                <a:srgbClr val="0000FF"/>
              </a:solidFill>
              <a:latin typeface="Arial" panose="020B0604020202020204" pitchFamily="34" charset="0"/>
            </a:endParaRPr>
          </a:p>
          <a:p>
            <a:pPr>
              <a:tabLst>
                <a:tab pos="228600" algn="l"/>
              </a:tabLst>
            </a:pPr>
            <a:endParaRPr lang="en-US" u="sng" dirty="0">
              <a:solidFill>
                <a:srgbClr val="0000FF"/>
              </a:solidFill>
              <a:latin typeface="Arial" panose="020B0604020202020204" pitchFamily="34" charset="0"/>
            </a:endParaRPr>
          </a:p>
          <a:p>
            <a:pPr algn="ctr">
              <a:tabLst>
                <a:tab pos="228600" algn="l"/>
              </a:tabLst>
            </a:pPr>
            <a:r>
              <a:rPr lang="en-US" dirty="0"/>
              <a:t> </a:t>
            </a:r>
            <a:r>
              <a:rPr lang="en-US" sz="1200" i="1" dirty="0"/>
              <a:t>Funded in part through a grant with the U.S. Small Business Administration       </a:t>
            </a:r>
            <a:endParaRPr lang="en-US" sz="1200" dirty="0"/>
          </a:p>
          <a:p>
            <a:pPr>
              <a:tabLst>
                <a:tab pos="228600" algn="l"/>
              </a:tabLst>
            </a:pPr>
            <a:endParaRPr lang="en-US" dirty="0"/>
          </a:p>
          <a:p>
            <a:pPr>
              <a:tabLst>
                <a:tab pos="228600" algn="l"/>
              </a:tabLst>
            </a:pPr>
            <a:r>
              <a:rPr lang="en-US" dirty="0">
                <a:solidFill>
                  <a:srgbClr val="0000FF"/>
                </a:solidFill>
                <a:latin typeface="Arial" panose="020B0604020202020204" pitchFamily="34" charset="0"/>
              </a:rPr>
              <a:t> </a:t>
            </a:r>
            <a:endParaRPr lang="en-US" dirty="0"/>
          </a:p>
          <a:p>
            <a:pPr algn="ctr">
              <a:tabLst>
                <a:tab pos="228600" algn="l"/>
              </a:tabLst>
            </a:pPr>
            <a:r>
              <a:rPr lang="en-US" dirty="0">
                <a:solidFill>
                  <a:srgbClr val="0000FF"/>
                </a:solidFill>
                <a:latin typeface="Arial" panose="020B0604020202020204" pitchFamily="34" charset="0"/>
              </a:rPr>
              <a:t> </a:t>
            </a:r>
            <a:endParaRPr lang="en-US" dirty="0">
              <a:effectLst/>
            </a:endParaRPr>
          </a:p>
        </p:txBody>
      </p:sp>
      <p:pic>
        <p:nvPicPr>
          <p:cNvPr id="6" name="Picture 5">
            <a:extLst>
              <a:ext uri="{FF2B5EF4-FFF2-40B4-BE49-F238E27FC236}">
                <a16:creationId xmlns:a16="http://schemas.microsoft.com/office/drawing/2014/main" id="{A2C1F19B-7D19-4BEF-B473-1E12B380B3A1}"/>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6019" y="5215058"/>
            <a:ext cx="1403518" cy="1232181"/>
          </a:xfrm>
          <a:prstGeom prst="rect">
            <a:avLst/>
          </a:prstGeom>
          <a:noFill/>
          <a:ln>
            <a:noFill/>
          </a:ln>
        </p:spPr>
      </p:pic>
      <p:pic>
        <p:nvPicPr>
          <p:cNvPr id="7" name="Picture 6">
            <a:extLst>
              <a:ext uri="{FF2B5EF4-FFF2-40B4-BE49-F238E27FC236}">
                <a16:creationId xmlns:a16="http://schemas.microsoft.com/office/drawing/2014/main" id="{D64D5B24-E43B-41F3-9830-74F8045D360A}"/>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5269" y="5226415"/>
            <a:ext cx="1403518" cy="1232181"/>
          </a:xfrm>
          <a:prstGeom prst="rect">
            <a:avLst/>
          </a:prstGeom>
          <a:noFill/>
          <a:ln>
            <a:noFill/>
          </a:ln>
        </p:spPr>
      </p:pic>
      <p:pic>
        <p:nvPicPr>
          <p:cNvPr id="8" name="Picture 7">
            <a:extLst>
              <a:ext uri="{FF2B5EF4-FFF2-40B4-BE49-F238E27FC236}">
                <a16:creationId xmlns:a16="http://schemas.microsoft.com/office/drawing/2014/main" id="{7E6AB3E5-AB9A-4A9C-A04B-5058A0A662E4}"/>
              </a:ext>
            </a:extLst>
          </p:cNvPr>
          <p:cNvPicPr/>
          <p:nvPr/>
        </p:nvPicPr>
        <p:blipFill rotWithShape="1">
          <a:blip r:embed="rId9" cstate="print">
            <a:extLst>
              <a:ext uri="{28A0092B-C50C-407E-A947-70E740481C1C}">
                <a14:useLocalDpi xmlns:a14="http://schemas.microsoft.com/office/drawing/2010/main" val="0"/>
              </a:ext>
            </a:extLst>
          </a:blip>
          <a:srcRect l="11691" t="17646" r="11502" b="17062"/>
          <a:stretch/>
        </p:blipFill>
        <p:spPr bwMode="auto">
          <a:xfrm>
            <a:off x="1365213" y="5215056"/>
            <a:ext cx="1403518" cy="1232183"/>
          </a:xfrm>
          <a:prstGeom prst="rect">
            <a:avLst/>
          </a:prstGeom>
          <a:noFill/>
          <a:ln>
            <a:noFill/>
          </a:ln>
        </p:spPr>
      </p:pic>
    </p:spTree>
    <p:extLst>
      <p:ext uri="{BB962C8B-B14F-4D97-AF65-F5344CB8AC3E}">
        <p14:creationId xmlns:p14="http://schemas.microsoft.com/office/powerpoint/2010/main" val="1796412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1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 name="Picture 3" descr="white_mtn.jpg"/>
          <p:cNvPicPr>
            <a:picLocks noChangeAspect="1"/>
          </p:cNvPicPr>
          <p:nvPr/>
        </p:nvPicPr>
        <p:blipFill>
          <a:blip r:embed="rId4"/>
          <a:stretch>
            <a:fillRect/>
          </a:stretch>
        </p:blipFill>
        <p:spPr>
          <a:xfrm>
            <a:off x="183949" y="0"/>
            <a:ext cx="9144000" cy="6858000"/>
          </a:xfrm>
          <a:prstGeom prst="rect">
            <a:avLst/>
          </a:prstGeom>
          <a:blipFill>
            <a:blip r:embed="rId3"/>
            <a:stretch>
              <a:fillRect/>
            </a:stretch>
          </a:blipFill>
        </p:spPr>
      </p:pic>
      <p:sp>
        <p:nvSpPr>
          <p:cNvPr id="2" name="Rectangle 1">
            <a:extLst>
              <a:ext uri="{FF2B5EF4-FFF2-40B4-BE49-F238E27FC236}">
                <a16:creationId xmlns:a16="http://schemas.microsoft.com/office/drawing/2014/main" id="{758541DA-AA43-42CA-8858-B124C2D83742}"/>
              </a:ext>
            </a:extLst>
          </p:cNvPr>
          <p:cNvSpPr/>
          <p:nvPr/>
        </p:nvSpPr>
        <p:spPr>
          <a:xfrm>
            <a:off x="1173701" y="455070"/>
            <a:ext cx="6796596" cy="622222"/>
          </a:xfrm>
          <a:prstGeom prst="rect">
            <a:avLst/>
          </a:prstGeom>
        </p:spPr>
        <p:txBody>
          <a:bodyPr wrap="square">
            <a:spAutoFit/>
          </a:bodyPr>
          <a:lstStyle/>
          <a:p>
            <a:pPr marR="0" lvl="0" algn="ctr">
              <a:lnSpc>
                <a:spcPct val="115000"/>
              </a:lnSpc>
              <a:spcBef>
                <a:spcPts val="0"/>
              </a:spcBef>
              <a:spcAft>
                <a:spcPts val="1000"/>
              </a:spcAft>
            </a:pPr>
            <a:r>
              <a:rPr lang="en-US" sz="3200" b="1" dirty="0">
                <a:latin typeface="Arial" panose="020B0604020202020204" pitchFamily="34" charset="0"/>
                <a:ea typeface="Calibri" panose="020F0502020204030204" pitchFamily="34" charset="0"/>
              </a:rPr>
              <a:t>Program Overview</a:t>
            </a:r>
            <a:endParaRPr lang="en-US" sz="3200" b="1" dirty="0">
              <a:effectLst/>
              <a:latin typeface="Calibri" panose="020F05020202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E92CCBE-F87A-4891-8014-5FF3BF19869A}"/>
              </a:ext>
            </a:extLst>
          </p:cNvPr>
          <p:cNvSpPr/>
          <p:nvPr/>
        </p:nvSpPr>
        <p:spPr>
          <a:xfrm>
            <a:off x="183949" y="1626147"/>
            <a:ext cx="7917473" cy="4476803"/>
          </a:xfrm>
          <a:prstGeom prst="rect">
            <a:avLst/>
          </a:prstGeom>
        </p:spPr>
        <p:txBody>
          <a:bodyPr wrap="square">
            <a:spAutoFit/>
          </a:bodyPr>
          <a:lstStyle/>
          <a:p>
            <a:pPr marL="800100" lvl="1" indent="-342900">
              <a:lnSpc>
                <a:spcPct val="150000"/>
              </a:lnSpc>
              <a:buFont typeface="Arial" panose="020B0604020202020204" pitchFamily="34" charset="0"/>
              <a:buChar char="•"/>
            </a:pPr>
            <a:r>
              <a:rPr lang="en-US" sz="2400" b="1" dirty="0">
                <a:latin typeface="Arial" panose="020B0604020202020204" pitchFamily="34" charset="0"/>
              </a:rPr>
              <a:t>State Trade Expansion Program (STEP)</a:t>
            </a:r>
            <a:endParaRPr lang="en-US" sz="2400" b="1" dirty="0"/>
          </a:p>
          <a:p>
            <a:pPr marL="1257300" lvl="2" indent="-342900">
              <a:lnSpc>
                <a:spcPct val="150000"/>
              </a:lnSpc>
              <a:buFont typeface="Courier New" panose="02070309020205020404" pitchFamily="49" charset="0"/>
              <a:buChar char="o"/>
            </a:pPr>
            <a:r>
              <a:rPr lang="en-US" sz="2000" dirty="0">
                <a:latin typeface="Arial" panose="020B0604020202020204" pitchFamily="34" charset="0"/>
              </a:rPr>
              <a:t>Funded in part by a grant with the U.S. Small Business Administration (SBA)</a:t>
            </a:r>
          </a:p>
          <a:p>
            <a:pPr lvl="2"/>
            <a:endParaRPr lang="en-US" sz="2000" dirty="0"/>
          </a:p>
          <a:p>
            <a:pPr marL="800100" lvl="1" indent="-342900">
              <a:lnSpc>
                <a:spcPct val="150000"/>
              </a:lnSpc>
              <a:buFont typeface="Arial" panose="020B0604020202020204" pitchFamily="34" charset="0"/>
              <a:buChar char="•"/>
            </a:pPr>
            <a:r>
              <a:rPr lang="en-US" sz="2400" b="1" dirty="0">
                <a:latin typeface="Arial" panose="020B0604020202020204" pitchFamily="34" charset="0"/>
              </a:rPr>
              <a:t>Three Goals</a:t>
            </a:r>
            <a:endParaRPr lang="en-US" sz="2400" b="1" dirty="0"/>
          </a:p>
          <a:p>
            <a:pPr marL="914400">
              <a:lnSpc>
                <a:spcPct val="150000"/>
              </a:lnSpc>
            </a:pPr>
            <a:r>
              <a:rPr lang="en-US" sz="2000" dirty="0">
                <a:latin typeface="Arial" panose="020B0604020202020204" pitchFamily="34" charset="0"/>
              </a:rPr>
              <a:t>1) Increase the number of small businesses that export</a:t>
            </a:r>
            <a:endParaRPr lang="en-US" sz="2000" dirty="0"/>
          </a:p>
          <a:p>
            <a:pPr marL="914400">
              <a:lnSpc>
                <a:spcPct val="150000"/>
              </a:lnSpc>
            </a:pPr>
            <a:r>
              <a:rPr lang="en-US" sz="2000" dirty="0">
                <a:latin typeface="Arial" panose="020B0604020202020204" pitchFamily="34" charset="0"/>
              </a:rPr>
              <a:t>2) Increase the value of exports </a:t>
            </a:r>
            <a:endParaRPr lang="en-US" sz="2000" dirty="0"/>
          </a:p>
          <a:p>
            <a:pPr marL="914400">
              <a:lnSpc>
                <a:spcPct val="150000"/>
              </a:lnSpc>
            </a:pPr>
            <a:r>
              <a:rPr lang="en-US" sz="2000" dirty="0">
                <a:latin typeface="Arial" panose="020B0604020202020204" pitchFamily="34" charset="0"/>
              </a:rPr>
              <a:t>3) Increase the number of small businesses exploring     </a:t>
            </a:r>
            <a:br>
              <a:rPr lang="en-US" sz="2000" dirty="0">
                <a:latin typeface="Arial" panose="020B0604020202020204" pitchFamily="34" charset="0"/>
              </a:rPr>
            </a:br>
            <a:r>
              <a:rPr lang="en-US" sz="2000" dirty="0">
                <a:latin typeface="Arial" panose="020B0604020202020204" pitchFamily="34" charset="0"/>
              </a:rPr>
              <a:t>    significant new trade opportunities</a:t>
            </a:r>
            <a:endParaRPr lang="en-US" sz="2000" dirty="0"/>
          </a:p>
          <a:p>
            <a:pPr>
              <a:lnSpc>
                <a:spcPct val="115000"/>
              </a:lnSpc>
              <a:spcAft>
                <a:spcPts val="1000"/>
              </a:spcAft>
            </a:pPr>
            <a:r>
              <a:rPr lang="en-US" sz="1200" dirty="0">
                <a:latin typeface="Arial" panose="020B0604020202020204" pitchFamily="34" charset="0"/>
              </a:rPr>
              <a:t> </a:t>
            </a:r>
            <a:endParaRPr lang="en-US" dirty="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425F7C-9019-4DCD-88F8-C555997F7D9F}"/>
              </a:ext>
            </a:extLst>
          </p:cNvPr>
          <p:cNvSpPr/>
          <p:nvPr/>
        </p:nvSpPr>
        <p:spPr>
          <a:xfrm>
            <a:off x="489567" y="1626309"/>
            <a:ext cx="7810901" cy="3834191"/>
          </a:xfrm>
          <a:prstGeom prst="rect">
            <a:avLst/>
          </a:prstGeom>
        </p:spPr>
        <p:txBody>
          <a:bodyPr wrap="square">
            <a:spAutoFit/>
          </a:bodyPr>
          <a:lstStyle/>
          <a:p>
            <a:pPr marL="342900" indent="-342900">
              <a:lnSpc>
                <a:spcPct val="115000"/>
              </a:lnSpc>
              <a:spcAft>
                <a:spcPts val="1000"/>
              </a:spcAft>
              <a:buFont typeface="Arial" panose="020B0604020202020204" pitchFamily="34" charset="0"/>
              <a:buChar char="•"/>
            </a:pPr>
            <a:r>
              <a:rPr lang="en-US" sz="2400" b="1" dirty="0">
                <a:latin typeface="Arial" panose="020B0604020202020204" pitchFamily="34" charset="0"/>
                <a:hlinkClick r:id="rId4"/>
              </a:rPr>
              <a:t>Guidelines</a:t>
            </a:r>
            <a:endParaRPr lang="en-US" sz="2400" b="1" dirty="0">
              <a:latin typeface="Arial" panose="020B0604020202020204" pitchFamily="34" charset="0"/>
            </a:endParaRPr>
          </a:p>
          <a:p>
            <a:pPr marL="800100" lvl="1" indent="-342900">
              <a:lnSpc>
                <a:spcPct val="115000"/>
              </a:lnSpc>
              <a:spcAft>
                <a:spcPts val="1000"/>
              </a:spcAft>
              <a:buFont typeface="Courier New" panose="02070309020205020404" pitchFamily="49" charset="0"/>
              <a:buChar char="o"/>
            </a:pPr>
            <a:r>
              <a:rPr lang="en-US" sz="2400" b="1" dirty="0">
                <a:latin typeface="Arial" panose="020B0604020202020204" pitchFamily="34" charset="0"/>
              </a:rPr>
              <a:t>Minimum / Maximum Award Amounts</a:t>
            </a:r>
            <a:endParaRPr lang="en-US" sz="2400" b="1" dirty="0"/>
          </a:p>
          <a:p>
            <a:pPr marL="1257300" lvl="2" indent="-342900">
              <a:lnSpc>
                <a:spcPct val="115000"/>
              </a:lnSpc>
              <a:spcAft>
                <a:spcPts val="1000"/>
              </a:spcAft>
              <a:buFont typeface="Wingdings" panose="05000000000000000000" pitchFamily="2" charset="2"/>
              <a:buChar char="§"/>
            </a:pPr>
            <a:r>
              <a:rPr lang="en-US" sz="2000" dirty="0">
                <a:latin typeface="Arial" panose="020B0604020202020204" pitchFamily="34" charset="0"/>
              </a:rPr>
              <a:t>Minimum Award = $2,000</a:t>
            </a:r>
            <a:endParaRPr lang="en-US" sz="2000" dirty="0"/>
          </a:p>
          <a:p>
            <a:pPr marL="1257300" lvl="2" indent="-342900">
              <a:lnSpc>
                <a:spcPct val="115000"/>
              </a:lnSpc>
              <a:spcAft>
                <a:spcPts val="1000"/>
              </a:spcAft>
              <a:buFont typeface="Wingdings" panose="05000000000000000000" pitchFamily="2" charset="2"/>
              <a:buChar char="§"/>
            </a:pPr>
            <a:r>
              <a:rPr lang="en-US" sz="2000" dirty="0">
                <a:latin typeface="Arial" panose="020B0604020202020204" pitchFamily="34" charset="0"/>
              </a:rPr>
              <a:t>Maximum Award = $10,000</a:t>
            </a:r>
          </a:p>
          <a:p>
            <a:pPr marL="1257300" lvl="2" indent="-342900">
              <a:lnSpc>
                <a:spcPct val="115000"/>
              </a:lnSpc>
              <a:spcAft>
                <a:spcPts val="1000"/>
              </a:spcAft>
              <a:buFont typeface="Wingdings" panose="05000000000000000000" pitchFamily="2" charset="2"/>
              <a:buChar char="§"/>
            </a:pPr>
            <a:r>
              <a:rPr lang="en-US" sz="2000" dirty="0">
                <a:latin typeface="Arial" panose="020B0604020202020204" pitchFamily="34" charset="0"/>
              </a:rPr>
              <a:t>35% cash match requirement </a:t>
            </a:r>
          </a:p>
          <a:p>
            <a:pPr marL="1257300" lvl="2" indent="-342900">
              <a:lnSpc>
                <a:spcPct val="115000"/>
              </a:lnSpc>
              <a:spcAft>
                <a:spcPts val="1000"/>
              </a:spcAft>
              <a:buFont typeface="Courier New" panose="02070309020205020404" pitchFamily="49" charset="0"/>
              <a:buChar char="o"/>
            </a:pPr>
            <a:endParaRPr lang="en-US" sz="1000" dirty="0">
              <a:latin typeface="Arial" panose="020B0604020202020204" pitchFamily="34" charset="0"/>
            </a:endParaRPr>
          </a:p>
          <a:p>
            <a:pPr marL="800100" lvl="1" indent="-342900">
              <a:lnSpc>
                <a:spcPct val="115000"/>
              </a:lnSpc>
              <a:spcAft>
                <a:spcPts val="1000"/>
              </a:spcAft>
              <a:buFont typeface="Courier New" panose="02070309020205020404" pitchFamily="49" charset="0"/>
              <a:buChar char="o"/>
            </a:pPr>
            <a:r>
              <a:rPr lang="en-US" sz="2400" b="1" dirty="0">
                <a:latin typeface="Arial" panose="020B0604020202020204" pitchFamily="34" charset="0"/>
              </a:rPr>
              <a:t>Required Reporting</a:t>
            </a:r>
          </a:p>
          <a:p>
            <a:pPr marL="1257300" lvl="2" indent="-342900">
              <a:lnSpc>
                <a:spcPct val="115000"/>
              </a:lnSpc>
              <a:spcAft>
                <a:spcPts val="1000"/>
              </a:spcAft>
              <a:buFont typeface="Wingdings" panose="05000000000000000000" pitchFamily="2" charset="2"/>
              <a:buChar char="§"/>
            </a:pPr>
            <a:r>
              <a:rPr lang="en-US" sz="2000" dirty="0">
                <a:latin typeface="Arial" panose="020B0604020202020204" pitchFamily="34" charset="0"/>
              </a:rPr>
              <a:t>Up to 4 reports will be required </a:t>
            </a:r>
            <a:endParaRPr lang="en-US" sz="2000" dirty="0"/>
          </a:p>
        </p:txBody>
      </p:sp>
      <p:sp>
        <p:nvSpPr>
          <p:cNvPr id="7" name="Rectangle 6">
            <a:extLst>
              <a:ext uri="{FF2B5EF4-FFF2-40B4-BE49-F238E27FC236}">
                <a16:creationId xmlns:a16="http://schemas.microsoft.com/office/drawing/2014/main" id="{CF37D436-94C3-485E-9C51-156EF77C7BA4}"/>
              </a:ext>
            </a:extLst>
          </p:cNvPr>
          <p:cNvSpPr/>
          <p:nvPr/>
        </p:nvSpPr>
        <p:spPr>
          <a:xfrm>
            <a:off x="489568" y="397761"/>
            <a:ext cx="7810901" cy="584775"/>
          </a:xfrm>
          <a:prstGeom prst="rect">
            <a:avLst/>
          </a:prstGeom>
        </p:spPr>
        <p:txBody>
          <a:bodyPr wrap="square">
            <a:spAutoFit/>
          </a:bodyPr>
          <a:lstStyle/>
          <a:p>
            <a:pPr algn="ctr"/>
            <a:r>
              <a:rPr lang="en-US" sz="3200" b="1" dirty="0">
                <a:latin typeface="Arial" panose="020B0604020202020204" pitchFamily="34" charset="0"/>
                <a:ea typeface="Calibri" panose="020F0502020204030204" pitchFamily="34" charset="0"/>
              </a:rPr>
              <a:t>Financial Assistance Award (FAA)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37D436-94C3-485E-9C51-156EF77C7BA4}"/>
              </a:ext>
            </a:extLst>
          </p:cNvPr>
          <p:cNvSpPr/>
          <p:nvPr/>
        </p:nvSpPr>
        <p:spPr>
          <a:xfrm>
            <a:off x="489568" y="397761"/>
            <a:ext cx="7810901" cy="954107"/>
          </a:xfrm>
          <a:prstGeom prst="rect">
            <a:avLst/>
          </a:prstGeom>
        </p:spPr>
        <p:txBody>
          <a:bodyPr wrap="square">
            <a:spAutoFit/>
          </a:bodyPr>
          <a:lstStyle/>
          <a:p>
            <a:pPr algn="ctr"/>
            <a:r>
              <a:rPr lang="en-US" sz="3200" b="1" dirty="0">
                <a:latin typeface="Arial" panose="020B0604020202020204" pitchFamily="34" charset="0"/>
                <a:ea typeface="Calibri" panose="020F0502020204030204" pitchFamily="34" charset="0"/>
              </a:rPr>
              <a:t>Financial Assistance Award (FAA) </a:t>
            </a:r>
          </a:p>
          <a:p>
            <a:pPr algn="ctr"/>
            <a:r>
              <a:rPr lang="en-US" sz="2400" b="1" dirty="0">
                <a:latin typeface="Arial" panose="020B0604020202020204" pitchFamily="34" charset="0"/>
              </a:rPr>
              <a:t>Refer to FAA Guidelines – Section G</a:t>
            </a:r>
            <a:endParaRPr lang="en-US" sz="2400" b="1" dirty="0"/>
          </a:p>
        </p:txBody>
      </p:sp>
      <p:sp>
        <p:nvSpPr>
          <p:cNvPr id="10" name="Rectangle 9">
            <a:extLst>
              <a:ext uri="{FF2B5EF4-FFF2-40B4-BE49-F238E27FC236}">
                <a16:creationId xmlns:a16="http://schemas.microsoft.com/office/drawing/2014/main" id="{F202D867-12F3-4FC2-A68C-94B589D0B6E7}"/>
              </a:ext>
            </a:extLst>
          </p:cNvPr>
          <p:cNvSpPr/>
          <p:nvPr/>
        </p:nvSpPr>
        <p:spPr>
          <a:xfrm>
            <a:off x="489569" y="1792791"/>
            <a:ext cx="8300472" cy="4343048"/>
          </a:xfrm>
          <a:prstGeom prst="rect">
            <a:avLst/>
          </a:prstGeom>
        </p:spPr>
        <p:txBody>
          <a:bodyPr wrap="square">
            <a:spAutoFit/>
          </a:bodyPr>
          <a:lstStyle/>
          <a:p>
            <a:pPr marL="342900" indent="-342900">
              <a:lnSpc>
                <a:spcPct val="115000"/>
              </a:lnSpc>
              <a:spcAft>
                <a:spcPts val="1000"/>
              </a:spcAft>
              <a:buFont typeface="Arial" panose="020B0604020202020204" pitchFamily="34" charset="0"/>
              <a:buChar char="•"/>
            </a:pPr>
            <a:r>
              <a:rPr lang="en-US" sz="2400" b="1" dirty="0">
                <a:latin typeface="Arial" panose="020B0604020202020204" pitchFamily="34" charset="0"/>
              </a:rPr>
              <a:t>Program Limitations</a:t>
            </a:r>
          </a:p>
          <a:p>
            <a:pPr>
              <a:lnSpc>
                <a:spcPct val="115000"/>
              </a:lnSpc>
              <a:spcAft>
                <a:spcPts val="1000"/>
              </a:spcAft>
            </a:pPr>
            <a:endParaRPr lang="en-US" sz="1400" b="1" dirty="0">
              <a:latin typeface="Arial" panose="020B0604020202020204" pitchFamily="34" charset="0"/>
            </a:endParaRPr>
          </a:p>
          <a:p>
            <a:pPr marL="800100" lvl="1" indent="-342900">
              <a:lnSpc>
                <a:spcPct val="115000"/>
              </a:lnSpc>
              <a:spcAft>
                <a:spcPts val="1000"/>
              </a:spcAft>
              <a:buFont typeface="Courier New" panose="02070309020205020404" pitchFamily="49" charset="0"/>
              <a:buChar char="o"/>
            </a:pPr>
            <a:r>
              <a:rPr lang="en-US" sz="2000" dirty="0">
                <a:latin typeface="Arial" panose="020B0604020202020204" pitchFamily="34" charset="0"/>
              </a:rPr>
              <a:t>One application for up to $10,000 on a single project per application period</a:t>
            </a:r>
          </a:p>
          <a:p>
            <a:pPr marL="800100" lvl="1" indent="-342900">
              <a:lnSpc>
                <a:spcPct val="115000"/>
              </a:lnSpc>
              <a:spcAft>
                <a:spcPts val="1000"/>
              </a:spcAft>
              <a:buFont typeface="Courier New" panose="02070309020205020404" pitchFamily="49" charset="0"/>
              <a:buChar char="o"/>
            </a:pPr>
            <a:endParaRPr lang="en-US" sz="2000" dirty="0"/>
          </a:p>
          <a:p>
            <a:pPr marL="800100" lvl="1" indent="-342900">
              <a:lnSpc>
                <a:spcPct val="115000"/>
              </a:lnSpc>
              <a:spcAft>
                <a:spcPts val="1000"/>
              </a:spcAft>
              <a:buFont typeface="Courier New" panose="02070309020205020404" pitchFamily="49" charset="0"/>
              <a:buChar char="o"/>
            </a:pPr>
            <a:r>
              <a:rPr lang="en-US" sz="2000" dirty="0">
                <a:latin typeface="Arial" panose="020B0604020202020204" pitchFamily="34" charset="0"/>
              </a:rPr>
              <a:t>Maximum of 3 Financial Assistance Awards during the grant period, September 30, 2018 – September 29, 2020</a:t>
            </a:r>
          </a:p>
          <a:p>
            <a:pPr marL="800100" lvl="1" indent="-342900">
              <a:lnSpc>
                <a:spcPct val="115000"/>
              </a:lnSpc>
              <a:spcAft>
                <a:spcPts val="1000"/>
              </a:spcAft>
              <a:buFont typeface="Courier New" panose="02070309020205020404" pitchFamily="49" charset="0"/>
              <a:buChar char="o"/>
            </a:pPr>
            <a:endParaRPr lang="en-US" sz="2000" dirty="0"/>
          </a:p>
          <a:p>
            <a:pPr marL="800100" lvl="1" indent="-342900">
              <a:lnSpc>
                <a:spcPct val="115000"/>
              </a:lnSpc>
              <a:spcAft>
                <a:spcPts val="1000"/>
              </a:spcAft>
              <a:buFont typeface="Courier New" panose="02070309020205020404" pitchFamily="49" charset="0"/>
              <a:buChar char="o"/>
            </a:pPr>
            <a:r>
              <a:rPr lang="en-US" sz="2000" dirty="0">
                <a:latin typeface="Arial" panose="020B0604020202020204" pitchFamily="34" charset="0"/>
              </a:rPr>
              <a:t>Same project may not be funded more than a total of three (3) times per company</a:t>
            </a:r>
            <a:endParaRPr lang="en-US" sz="2000" dirty="0">
              <a:effectLst/>
            </a:endParaRPr>
          </a:p>
        </p:txBody>
      </p:sp>
    </p:spTree>
    <p:extLst>
      <p:ext uri="{BB962C8B-B14F-4D97-AF65-F5344CB8AC3E}">
        <p14:creationId xmlns:p14="http://schemas.microsoft.com/office/powerpoint/2010/main" val="675012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ABF8DB-63E0-414A-9691-A59225730C08}"/>
              </a:ext>
            </a:extLst>
          </p:cNvPr>
          <p:cNvSpPr/>
          <p:nvPr/>
        </p:nvSpPr>
        <p:spPr>
          <a:xfrm>
            <a:off x="812117" y="529423"/>
            <a:ext cx="7679929" cy="1056058"/>
          </a:xfrm>
          <a:prstGeom prst="rect">
            <a:avLst/>
          </a:prstGeom>
        </p:spPr>
        <p:txBody>
          <a:bodyPr wrap="square">
            <a:spAutoFit/>
          </a:bodyPr>
          <a:lstStyle/>
          <a:p>
            <a:pPr algn="ctr">
              <a:lnSpc>
                <a:spcPct val="115000"/>
              </a:lnSpc>
              <a:spcAft>
                <a:spcPts val="1000"/>
              </a:spcAft>
            </a:pPr>
            <a:r>
              <a:rPr lang="en-US" sz="3200" b="1" dirty="0">
                <a:latin typeface="Arial" panose="020B0604020202020204" pitchFamily="34" charset="0"/>
              </a:rPr>
              <a:t>Eligible Applicants</a:t>
            </a:r>
            <a:br>
              <a:rPr lang="en-US" sz="3200" b="1" dirty="0">
                <a:latin typeface="Arial" panose="020B0604020202020204" pitchFamily="34" charset="0"/>
              </a:rPr>
            </a:br>
            <a:r>
              <a:rPr lang="en-US" sz="2400" b="1" dirty="0">
                <a:latin typeface="Arial" panose="020B0604020202020204" pitchFamily="34" charset="0"/>
              </a:rPr>
              <a:t>Refer to FAA Guidelines - Section C</a:t>
            </a:r>
            <a:endParaRPr lang="en-US" sz="2400" b="1" dirty="0"/>
          </a:p>
        </p:txBody>
      </p:sp>
      <p:sp>
        <p:nvSpPr>
          <p:cNvPr id="9" name="Rectangle 8">
            <a:extLst>
              <a:ext uri="{FF2B5EF4-FFF2-40B4-BE49-F238E27FC236}">
                <a16:creationId xmlns:a16="http://schemas.microsoft.com/office/drawing/2014/main" id="{D7F43358-AE84-432B-AA05-E9A93613BE1D}"/>
              </a:ext>
            </a:extLst>
          </p:cNvPr>
          <p:cNvSpPr/>
          <p:nvPr/>
        </p:nvSpPr>
        <p:spPr>
          <a:xfrm>
            <a:off x="513408" y="1904135"/>
            <a:ext cx="7791006" cy="4244688"/>
          </a:xfrm>
          <a:prstGeom prst="rect">
            <a:avLst/>
          </a:prstGeom>
        </p:spPr>
        <p:txBody>
          <a:bodyPr wrap="square">
            <a:spAutoFit/>
          </a:bodyPr>
          <a:lstStyle/>
          <a:p>
            <a:pPr marL="342900" indent="-342900">
              <a:lnSpc>
                <a:spcPct val="115000"/>
              </a:lnSpc>
              <a:spcAft>
                <a:spcPts val="1000"/>
              </a:spcAft>
              <a:buFont typeface="Arial" panose="020B0604020202020204" pitchFamily="34" charset="0"/>
              <a:buChar char="•"/>
            </a:pPr>
            <a:r>
              <a:rPr lang="en-US" sz="2400" b="1" dirty="0">
                <a:latin typeface="Arial" panose="020B0604020202020204" pitchFamily="34" charset="0"/>
                <a:hlinkClick r:id="rId4"/>
              </a:rPr>
              <a:t>Self-Representation as an “Eligible Small Business Concern”</a:t>
            </a:r>
            <a:endParaRPr lang="en-US" sz="2400" b="1" dirty="0">
              <a:latin typeface="Arial" panose="020B0604020202020204" pitchFamily="34" charset="0"/>
            </a:endParaRPr>
          </a:p>
          <a:p>
            <a:pPr marL="800100" lvl="1" indent="-342900">
              <a:lnSpc>
                <a:spcPct val="150000"/>
              </a:lnSpc>
              <a:buFont typeface="Courier New" panose="02070309020205020404" pitchFamily="49" charset="0"/>
              <a:buChar char="o"/>
            </a:pPr>
            <a:r>
              <a:rPr lang="en-US" sz="2000" dirty="0">
                <a:latin typeface="Arial" panose="020B0604020202020204" pitchFamily="34" charset="0"/>
              </a:rPr>
              <a:t>Organization/Corporation in US</a:t>
            </a:r>
          </a:p>
          <a:p>
            <a:pPr marL="800100" lvl="1" indent="-342900">
              <a:lnSpc>
                <a:spcPct val="150000"/>
              </a:lnSpc>
              <a:buFont typeface="Courier New" panose="02070309020205020404" pitchFamily="49" charset="0"/>
              <a:buChar char="o"/>
            </a:pPr>
            <a:r>
              <a:rPr lang="en-US" sz="2000" dirty="0">
                <a:latin typeface="Arial" panose="020B0604020202020204" pitchFamily="34" charset="0"/>
              </a:rPr>
              <a:t>Operates in US </a:t>
            </a:r>
          </a:p>
          <a:p>
            <a:pPr marL="800100" lvl="1" indent="-342900">
              <a:lnSpc>
                <a:spcPct val="150000"/>
              </a:lnSpc>
              <a:buFont typeface="Courier New" panose="02070309020205020404" pitchFamily="49" charset="0"/>
              <a:buChar char="o"/>
            </a:pPr>
            <a:r>
              <a:rPr lang="en-US" sz="2000" dirty="0">
                <a:latin typeface="Arial" panose="020B0604020202020204" pitchFamily="34" charset="0"/>
              </a:rPr>
              <a:t>Meets Size Standards</a:t>
            </a:r>
          </a:p>
          <a:p>
            <a:pPr marL="1257300" lvl="2" indent="-342900">
              <a:lnSpc>
                <a:spcPct val="150000"/>
              </a:lnSpc>
              <a:buFont typeface="Wingdings" panose="05000000000000000000" pitchFamily="2" charset="2"/>
              <a:buChar char="§"/>
            </a:pPr>
            <a:r>
              <a:rPr lang="en-US" sz="2000" dirty="0">
                <a:latin typeface="Arial" panose="020B0604020202020204" pitchFamily="34" charset="0"/>
                <a:hlinkClick r:id="rId5"/>
              </a:rPr>
              <a:t>NAICS</a:t>
            </a:r>
            <a:endParaRPr lang="en-US" sz="2000" dirty="0"/>
          </a:p>
          <a:p>
            <a:pPr marL="1257300" lvl="2" indent="-342900">
              <a:lnSpc>
                <a:spcPct val="150000"/>
              </a:lnSpc>
              <a:buFont typeface="Wingdings" panose="05000000000000000000" pitchFamily="2" charset="2"/>
              <a:buChar char="§"/>
            </a:pPr>
            <a:r>
              <a:rPr lang="en-US" sz="2000" dirty="0">
                <a:latin typeface="Arial" panose="020B0604020202020204" pitchFamily="34" charset="0"/>
                <a:hlinkClick r:id="rId6"/>
              </a:rPr>
              <a:t>Size Chart</a:t>
            </a:r>
            <a:endParaRPr lang="en-US" sz="2000" dirty="0"/>
          </a:p>
          <a:p>
            <a:pPr marL="800100" lvl="1" indent="-342900">
              <a:lnSpc>
                <a:spcPct val="150000"/>
              </a:lnSpc>
              <a:buFont typeface="Courier New" panose="02070309020205020404" pitchFamily="49" charset="0"/>
              <a:buChar char="o"/>
            </a:pPr>
            <a:r>
              <a:rPr lang="en-US" sz="2000" dirty="0">
                <a:latin typeface="Arial" panose="020B0604020202020204" pitchFamily="34" charset="0"/>
              </a:rPr>
              <a:t>1 year in business</a:t>
            </a:r>
          </a:p>
          <a:p>
            <a:pPr marL="800100" lvl="1" indent="-342900">
              <a:lnSpc>
                <a:spcPct val="150000"/>
              </a:lnSpc>
              <a:buFont typeface="Courier New" panose="02070309020205020404" pitchFamily="49" charset="0"/>
              <a:buChar char="o"/>
            </a:pPr>
            <a:r>
              <a:rPr lang="en-US" sz="2000" dirty="0">
                <a:latin typeface="Arial" panose="020B0604020202020204" pitchFamily="34" charset="0"/>
              </a:rPr>
              <a:t>Resources to fund export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_mtn.jpg">
            <a:extLst>
              <a:ext uri="{FF2B5EF4-FFF2-40B4-BE49-F238E27FC236}">
                <a16:creationId xmlns:a16="http://schemas.microsoft.com/office/drawing/2014/main" id="{32C26F81-4C5B-4263-AE22-36EBBE1D7E14}"/>
              </a:ext>
            </a:extLst>
          </p:cNvPr>
          <p:cNvPicPr>
            <a:picLocks noChangeAspect="1"/>
          </p:cNvPicPr>
          <p:nvPr/>
        </p:nvPicPr>
        <p:blipFill>
          <a:blip r:embed="rId3"/>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9D481161-F4BD-4EDD-A0E3-34BDE7F4CA5F}"/>
              </a:ext>
            </a:extLst>
          </p:cNvPr>
          <p:cNvSpPr/>
          <p:nvPr/>
        </p:nvSpPr>
        <p:spPr>
          <a:xfrm>
            <a:off x="390483" y="1533465"/>
            <a:ext cx="7142481" cy="5447645"/>
          </a:xfrm>
          <a:prstGeom prst="rect">
            <a:avLst/>
          </a:prstGeom>
        </p:spPr>
        <p:txBody>
          <a:bodyPr wrap="square">
            <a:spAutoFit/>
          </a:bodyPr>
          <a:lstStyle/>
          <a:p>
            <a:pPr marL="342900" marR="0" lvl="0" indent="-342900">
              <a:spcBef>
                <a:spcPts val="0"/>
              </a:spcBef>
              <a:buFont typeface="Arial" panose="020B0604020202020204" pitchFamily="34" charset="0"/>
              <a:buChar char="•"/>
            </a:pPr>
            <a:r>
              <a:rPr lang="en-US" sz="2400" dirty="0">
                <a:latin typeface="Arial" panose="020B0604020202020204" pitchFamily="34" charset="0"/>
              </a:rPr>
              <a:t>Request your grant portal login as soon as possible but at least a </a:t>
            </a:r>
            <a:r>
              <a:rPr lang="en-US" sz="2400" u="sng" dirty="0">
                <a:latin typeface="Arial" panose="020B0604020202020204" pitchFamily="34" charset="0"/>
              </a:rPr>
              <a:t>48 hours</a:t>
            </a:r>
            <a:r>
              <a:rPr lang="en-US" sz="2400" dirty="0">
                <a:latin typeface="Arial" panose="020B0604020202020204" pitchFamily="34" charset="0"/>
              </a:rPr>
              <a:t> before application deadline </a:t>
            </a:r>
          </a:p>
          <a:p>
            <a:pPr marL="800100" lvl="1" indent="-342900">
              <a:buFont typeface="Courier New" panose="02070309020205020404" pitchFamily="49" charset="0"/>
              <a:buChar char="o"/>
            </a:pPr>
            <a:r>
              <a:rPr lang="en-US" sz="2000" dirty="0">
                <a:latin typeface="Arial" panose="020B0604020202020204" pitchFamily="34" charset="0"/>
              </a:rPr>
              <a:t>Email: </a:t>
            </a:r>
            <a:r>
              <a:rPr lang="en-US" sz="2000" dirty="0">
                <a:latin typeface="Arial" panose="020B0604020202020204" pitchFamily="34" charset="0"/>
                <a:hlinkClick r:id="rId4"/>
              </a:rPr>
              <a:t>tina.salisbury@commerce.Idaho.gov</a:t>
            </a:r>
            <a:r>
              <a:rPr lang="en-US" sz="2000" dirty="0">
                <a:latin typeface="Arial" panose="020B0604020202020204" pitchFamily="34" charset="0"/>
              </a:rPr>
              <a:t> </a:t>
            </a:r>
          </a:p>
          <a:p>
            <a:pPr marL="800100" lvl="1" indent="-342900">
              <a:buFont typeface="Arial" panose="020B0604020202020204" pitchFamily="34" charset="0"/>
              <a:buChar char="•"/>
            </a:pPr>
            <a:endParaRPr lang="en-US" sz="2000" dirty="0"/>
          </a:p>
          <a:p>
            <a:pPr marL="342900" marR="0" lvl="0" indent="-342900">
              <a:spcBef>
                <a:spcPts val="0"/>
              </a:spcBef>
              <a:buFont typeface="Arial" panose="020B0604020202020204" pitchFamily="34" charset="0"/>
              <a:buChar char="•"/>
            </a:pPr>
            <a:r>
              <a:rPr lang="en-US" sz="2400" dirty="0">
                <a:latin typeface="Arial" panose="020B0604020202020204" pitchFamily="34" charset="0"/>
              </a:rPr>
              <a:t>If you have previously applied for a grant through the portal you will use that same login</a:t>
            </a:r>
          </a:p>
          <a:p>
            <a:pPr marL="800100" lvl="1" indent="-342900">
              <a:buFont typeface="Courier New" panose="02070309020205020404" pitchFamily="49" charset="0"/>
              <a:buChar char="o"/>
            </a:pPr>
            <a:r>
              <a:rPr lang="en-US" sz="2400" dirty="0">
                <a:latin typeface="Arial" panose="020B0604020202020204" pitchFamily="34" charset="0"/>
              </a:rPr>
              <a:t>You can reset your password on the login screen</a:t>
            </a:r>
          </a:p>
          <a:p>
            <a:pPr marL="800100" lvl="1" indent="-342900">
              <a:buFont typeface="Courier New" panose="02070309020205020404" pitchFamily="49" charset="0"/>
              <a:buChar char="o"/>
            </a:pPr>
            <a:endParaRPr lang="en-US" sz="2400" dirty="0">
              <a:latin typeface="Arial" panose="020B0604020202020204" pitchFamily="34" charset="0"/>
            </a:endParaRPr>
          </a:p>
          <a:p>
            <a:pPr marL="342900" indent="-342900">
              <a:buFont typeface="Courier New" panose="02070309020205020404" pitchFamily="49" charset="0"/>
              <a:buChar char="o"/>
            </a:pPr>
            <a:r>
              <a:rPr lang="en-US" sz="2400" dirty="0">
                <a:latin typeface="Arial" panose="020B0604020202020204" pitchFamily="34" charset="0"/>
              </a:rPr>
              <a:t>Best practice – download budget first from the </a:t>
            </a:r>
            <a:r>
              <a:rPr lang="en-US" sz="2400" dirty="0">
                <a:latin typeface="Arial" panose="020B0604020202020204" pitchFamily="34" charset="0"/>
                <a:hlinkClick r:id="rId5"/>
              </a:rPr>
              <a:t>STEP webpage</a:t>
            </a:r>
            <a:endParaRPr lang="en-US" sz="2400" dirty="0">
              <a:latin typeface="Arial" panose="020B0604020202020204" pitchFamily="34" charset="0"/>
            </a:endParaRPr>
          </a:p>
          <a:p>
            <a:pPr marL="342900" marR="0" lvl="0" indent="-342900">
              <a:spcBef>
                <a:spcPts val="0"/>
              </a:spcBef>
              <a:buFont typeface="Arial" panose="020B0604020202020204" pitchFamily="34" charset="0"/>
              <a:buChar char="•"/>
            </a:pPr>
            <a:endParaRPr lang="en-US" sz="2400" dirty="0">
              <a:latin typeface="Arial" panose="020B0604020202020204" pitchFamily="34" charset="0"/>
            </a:endParaRPr>
          </a:p>
          <a:p>
            <a:pPr marL="342900" marR="0" lvl="0" indent="-342900">
              <a:spcBef>
                <a:spcPts val="0"/>
              </a:spcBef>
              <a:buFont typeface="Arial" panose="020B0604020202020204" pitchFamily="34" charset="0"/>
              <a:buChar char="•"/>
            </a:pPr>
            <a:r>
              <a:rPr lang="en-US" sz="2400" dirty="0">
                <a:latin typeface="Arial" panose="020B0604020202020204" pitchFamily="34" charset="0"/>
                <a:hlinkClick r:id="rId6"/>
              </a:rPr>
              <a:t>Idaho Grants Portal</a:t>
            </a:r>
            <a:endParaRPr lang="en-US" sz="2000" dirty="0"/>
          </a:p>
          <a:p>
            <a:pPr lvl="1"/>
            <a:endParaRPr lang="en-US" sz="2000" dirty="0"/>
          </a:p>
        </p:txBody>
      </p:sp>
      <p:sp>
        <p:nvSpPr>
          <p:cNvPr id="8" name="Rectangle 7">
            <a:extLst>
              <a:ext uri="{FF2B5EF4-FFF2-40B4-BE49-F238E27FC236}">
                <a16:creationId xmlns:a16="http://schemas.microsoft.com/office/drawing/2014/main" id="{24CA470E-EBFC-44A1-A7CB-CEE466281BA8}"/>
              </a:ext>
            </a:extLst>
          </p:cNvPr>
          <p:cNvSpPr/>
          <p:nvPr/>
        </p:nvSpPr>
        <p:spPr>
          <a:xfrm>
            <a:off x="390483" y="385353"/>
            <a:ext cx="8363034" cy="606833"/>
          </a:xfrm>
          <a:prstGeom prst="rect">
            <a:avLst/>
          </a:prstGeom>
        </p:spPr>
        <p:txBody>
          <a:bodyPr wrap="square">
            <a:spAutoFit/>
          </a:bodyPr>
          <a:lstStyle/>
          <a:p>
            <a:pPr algn="ctr">
              <a:lnSpc>
                <a:spcPct val="114000"/>
              </a:lnSpc>
              <a:spcAft>
                <a:spcPts val="1000"/>
              </a:spcAft>
            </a:pPr>
            <a:r>
              <a:rPr lang="en-US" sz="3200" b="1" dirty="0">
                <a:latin typeface="Arial" panose="020B0604020202020204" pitchFamily="34" charset="0"/>
              </a:rPr>
              <a:t>Apply Online!</a:t>
            </a:r>
          </a:p>
        </p:txBody>
      </p:sp>
    </p:spTree>
    <p:extLst>
      <p:ext uri="{BB962C8B-B14F-4D97-AF65-F5344CB8AC3E}">
        <p14:creationId xmlns:p14="http://schemas.microsoft.com/office/powerpoint/2010/main" val="1277298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_mtn.jpg">
            <a:extLst>
              <a:ext uri="{FF2B5EF4-FFF2-40B4-BE49-F238E27FC236}">
                <a16:creationId xmlns:a16="http://schemas.microsoft.com/office/drawing/2014/main" id="{A3DC97BF-F070-477B-9DDF-686D40A5383B}"/>
              </a:ext>
            </a:extLst>
          </p:cNvPr>
          <p:cNvPicPr>
            <a:picLocks noChangeAspect="1"/>
          </p:cNvPicPr>
          <p:nvPr/>
        </p:nvPicPr>
        <p:blipFill>
          <a:blip r:embed="rId3"/>
          <a:stretch>
            <a:fillRect/>
          </a:stretch>
        </p:blipFill>
        <p:spPr>
          <a:xfrm>
            <a:off x="0" y="0"/>
            <a:ext cx="9144000" cy="6858000"/>
          </a:xfrm>
          <a:prstGeom prst="rect">
            <a:avLst/>
          </a:prstGeom>
          <a:blipFill>
            <a:blip r:embed="rId4"/>
            <a:stretch>
              <a:fillRect/>
            </a:stretch>
          </a:blipFill>
        </p:spPr>
      </p:pic>
      <p:sp>
        <p:nvSpPr>
          <p:cNvPr id="3" name="Rectangle 2">
            <a:extLst>
              <a:ext uri="{FF2B5EF4-FFF2-40B4-BE49-F238E27FC236}">
                <a16:creationId xmlns:a16="http://schemas.microsoft.com/office/drawing/2014/main" id="{438BF1C0-4AD8-4731-9C07-C2AA160AD1E2}"/>
              </a:ext>
            </a:extLst>
          </p:cNvPr>
          <p:cNvSpPr/>
          <p:nvPr/>
        </p:nvSpPr>
        <p:spPr>
          <a:xfrm>
            <a:off x="484428" y="1789532"/>
            <a:ext cx="7518652" cy="4307589"/>
          </a:xfrm>
          <a:prstGeom prst="rect">
            <a:avLst/>
          </a:prstGeom>
        </p:spPr>
        <p:txBody>
          <a:bodyPr wrap="square">
            <a:spAutoFit/>
          </a:bodyPr>
          <a:lstStyle/>
          <a:p>
            <a:pPr marR="0" algn="ctr">
              <a:lnSpc>
                <a:spcPct val="115000"/>
              </a:lnSpc>
              <a:spcBef>
                <a:spcPts val="0"/>
              </a:spcBef>
              <a:spcAft>
                <a:spcPts val="1000"/>
              </a:spcAft>
            </a:pPr>
            <a:r>
              <a:rPr lang="en-US" sz="1200" dirty="0">
                <a:latin typeface="Arial" panose="020B0604020202020204" pitchFamily="34" charset="0"/>
                <a:ea typeface="Calibri" panose="020F0502020204030204" pitchFamily="34" charset="0"/>
                <a:cs typeface="Times New Roman" panose="02020603050405020304" pitchFamily="18" charset="0"/>
              </a:rPr>
              <a:t> </a:t>
            </a:r>
            <a:endParaRPr lang="en-US" sz="3200" dirty="0">
              <a:latin typeface="Arial" panose="020B0604020202020204" pitchFamily="34" charset="0"/>
            </a:endParaRPr>
          </a:p>
          <a:p>
            <a:pPr marL="342900" indent="-342900">
              <a:lnSpc>
                <a:spcPct val="115000"/>
              </a:lnSpc>
              <a:spcAft>
                <a:spcPts val="1000"/>
              </a:spcAft>
              <a:buFont typeface="Arial" panose="020B0604020202020204" pitchFamily="34" charset="0"/>
              <a:buChar char="•"/>
            </a:pPr>
            <a:r>
              <a:rPr lang="en-US" sz="2400" dirty="0">
                <a:latin typeface="Arial" panose="020B0604020202020204" pitchFamily="34" charset="0"/>
              </a:rPr>
              <a:t>Governor’s or foreign trade mission</a:t>
            </a:r>
            <a:endParaRPr lang="en-US" sz="2400" dirty="0"/>
          </a:p>
          <a:p>
            <a:pPr marL="342900" indent="-342900">
              <a:lnSpc>
                <a:spcPct val="115000"/>
              </a:lnSpc>
              <a:spcAft>
                <a:spcPts val="1000"/>
              </a:spcAft>
              <a:buFont typeface="Arial" panose="020B0604020202020204" pitchFamily="34" charset="0"/>
              <a:buChar char="•"/>
            </a:pPr>
            <a:r>
              <a:rPr lang="en-US" sz="2400" dirty="0">
                <a:latin typeface="Arial" panose="020B0604020202020204" pitchFamily="34" charset="0"/>
              </a:rPr>
              <a:t>Foreign market sales trips </a:t>
            </a:r>
            <a:endParaRPr lang="en-US" sz="2400" dirty="0"/>
          </a:p>
          <a:p>
            <a:pPr marL="342900" indent="-342900">
              <a:lnSpc>
                <a:spcPct val="115000"/>
              </a:lnSpc>
              <a:spcAft>
                <a:spcPts val="1000"/>
              </a:spcAft>
              <a:buFont typeface="Arial" panose="020B0604020202020204" pitchFamily="34" charset="0"/>
              <a:buChar char="•"/>
            </a:pPr>
            <a:r>
              <a:rPr lang="en-US" sz="2400" dirty="0">
                <a:latin typeface="Arial" panose="020B0604020202020204" pitchFamily="34" charset="0"/>
              </a:rPr>
              <a:t>Services provided by the U.S. Department of Commerce (International Partner Search, Gold Key and Platinum Key)</a:t>
            </a:r>
            <a:endParaRPr lang="en-US" sz="2400" dirty="0"/>
          </a:p>
          <a:p>
            <a:pPr marL="800100" lvl="1" indent="-342900">
              <a:lnSpc>
                <a:spcPct val="115000"/>
              </a:lnSpc>
              <a:spcAft>
                <a:spcPts val="1000"/>
              </a:spcAft>
              <a:buFont typeface="Courier New" panose="02070309020205020404" pitchFamily="49" charset="0"/>
              <a:buChar char="o"/>
            </a:pPr>
            <a:r>
              <a:rPr lang="en-US" sz="2000" dirty="0">
                <a:latin typeface="Arial" panose="020B0604020202020204" pitchFamily="34" charset="0"/>
                <a:hlinkClick r:id="rId5"/>
              </a:rPr>
              <a:t>U.S. Commercial Service - Export Assistance Center of Idaho</a:t>
            </a:r>
            <a:endParaRPr lang="en-US" sz="2000" dirty="0">
              <a:latin typeface="Arial" panose="020B0604020202020204" pitchFamily="34" charset="0"/>
            </a:endParaRPr>
          </a:p>
          <a:p>
            <a:pPr marL="342900" lvl="1" indent="-342900">
              <a:lnSpc>
                <a:spcPct val="115000"/>
              </a:lnSpc>
              <a:spcAft>
                <a:spcPts val="1000"/>
              </a:spcAft>
              <a:buFont typeface="Arial" panose="020B0604020202020204" pitchFamily="34" charset="0"/>
              <a:buChar char="•"/>
            </a:pPr>
            <a:r>
              <a:rPr lang="en-US" sz="2400" dirty="0">
                <a:latin typeface="Arial" panose="020B0604020202020204" pitchFamily="34" charset="0"/>
              </a:rPr>
              <a:t>International Trade shows </a:t>
            </a:r>
          </a:p>
        </p:txBody>
      </p:sp>
      <p:sp>
        <p:nvSpPr>
          <p:cNvPr id="5" name="Rectangle 4">
            <a:extLst>
              <a:ext uri="{FF2B5EF4-FFF2-40B4-BE49-F238E27FC236}">
                <a16:creationId xmlns:a16="http://schemas.microsoft.com/office/drawing/2014/main" id="{55DB60EB-A7A3-4C9A-896B-78DF02EA353F}"/>
              </a:ext>
            </a:extLst>
          </p:cNvPr>
          <p:cNvSpPr/>
          <p:nvPr/>
        </p:nvSpPr>
        <p:spPr>
          <a:xfrm>
            <a:off x="812117" y="529423"/>
            <a:ext cx="7679929" cy="1047210"/>
          </a:xfrm>
          <a:prstGeom prst="rect">
            <a:avLst/>
          </a:prstGeom>
        </p:spPr>
        <p:txBody>
          <a:bodyPr wrap="square">
            <a:spAutoFit/>
          </a:bodyPr>
          <a:lstStyle/>
          <a:p>
            <a:pPr algn="ctr">
              <a:lnSpc>
                <a:spcPct val="115000"/>
              </a:lnSpc>
              <a:spcAft>
                <a:spcPts val="1000"/>
              </a:spcAft>
            </a:pPr>
            <a:r>
              <a:rPr lang="en-US" sz="3200" b="1" dirty="0">
                <a:latin typeface="Arial" panose="020B0604020202020204" pitchFamily="34" charset="0"/>
              </a:rPr>
              <a:t>Eligible Activities</a:t>
            </a:r>
            <a:br>
              <a:rPr lang="en-US" sz="3200" b="1" dirty="0">
                <a:latin typeface="Arial" panose="020B0604020202020204" pitchFamily="34" charset="0"/>
              </a:rPr>
            </a:br>
            <a:r>
              <a:rPr lang="en-US" sz="2400" b="1" dirty="0">
                <a:latin typeface="Arial" panose="020B0604020202020204" pitchFamily="34" charset="0"/>
              </a:rPr>
              <a:t>Refer to FAA Guidelines - Section B</a:t>
            </a:r>
          </a:p>
        </p:txBody>
      </p:sp>
    </p:spTree>
    <p:extLst>
      <p:ext uri="{BB962C8B-B14F-4D97-AF65-F5344CB8AC3E}">
        <p14:creationId xmlns:p14="http://schemas.microsoft.com/office/powerpoint/2010/main" val="2603124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hite_mtn.jpg">
            <a:extLst>
              <a:ext uri="{FF2B5EF4-FFF2-40B4-BE49-F238E27FC236}">
                <a16:creationId xmlns:a16="http://schemas.microsoft.com/office/drawing/2014/main" id="{43D767CE-D86B-4CF7-B008-A91B7C8BE575}"/>
              </a:ext>
            </a:extLst>
          </p:cNvPr>
          <p:cNvPicPr>
            <a:picLocks noChangeAspect="1"/>
          </p:cNvPicPr>
          <p:nvPr/>
        </p:nvPicPr>
        <p:blipFill>
          <a:blip r:embed="rId3"/>
          <a:stretch>
            <a:fillRect/>
          </a:stretch>
        </p:blipFill>
        <p:spPr>
          <a:xfrm>
            <a:off x="0" y="0"/>
            <a:ext cx="9144000" cy="6858000"/>
          </a:xfrm>
          <a:prstGeom prst="rect">
            <a:avLst/>
          </a:prstGeom>
          <a:blipFill>
            <a:blip r:embed="rId4"/>
            <a:stretch>
              <a:fillRect/>
            </a:stretch>
          </a:blipFill>
        </p:spPr>
      </p:pic>
      <p:sp>
        <p:nvSpPr>
          <p:cNvPr id="5" name="Rectangle 4">
            <a:extLst>
              <a:ext uri="{FF2B5EF4-FFF2-40B4-BE49-F238E27FC236}">
                <a16:creationId xmlns:a16="http://schemas.microsoft.com/office/drawing/2014/main" id="{6DB5CBB5-EAC8-4E60-8F8A-CAB124FE97C9}"/>
              </a:ext>
            </a:extLst>
          </p:cNvPr>
          <p:cNvSpPr/>
          <p:nvPr/>
        </p:nvSpPr>
        <p:spPr>
          <a:xfrm>
            <a:off x="346238" y="202473"/>
            <a:ext cx="8363034" cy="1047210"/>
          </a:xfrm>
          <a:prstGeom prst="rect">
            <a:avLst/>
          </a:prstGeom>
        </p:spPr>
        <p:txBody>
          <a:bodyPr wrap="square">
            <a:spAutoFit/>
          </a:bodyPr>
          <a:lstStyle/>
          <a:p>
            <a:pPr algn="ctr">
              <a:lnSpc>
                <a:spcPct val="115000"/>
              </a:lnSpc>
              <a:spcAft>
                <a:spcPts val="1000"/>
              </a:spcAft>
            </a:pPr>
            <a:r>
              <a:rPr lang="en-US" sz="3200" b="1" dirty="0">
                <a:latin typeface="Arial" panose="020B0604020202020204" pitchFamily="34" charset="0"/>
              </a:rPr>
              <a:t>Expenses</a:t>
            </a:r>
            <a:br>
              <a:rPr lang="en-US" sz="3200" b="1" dirty="0">
                <a:latin typeface="Arial" panose="020B0604020202020204" pitchFamily="34" charset="0"/>
              </a:rPr>
            </a:br>
            <a:r>
              <a:rPr lang="en-US" sz="2400" b="1" dirty="0">
                <a:latin typeface="Arial" panose="020B0604020202020204" pitchFamily="34" charset="0"/>
              </a:rPr>
              <a:t>Refer to FAA Guidelines - Section D &amp; E</a:t>
            </a:r>
          </a:p>
        </p:txBody>
      </p:sp>
      <p:sp>
        <p:nvSpPr>
          <p:cNvPr id="6" name="Rectangle 5">
            <a:extLst>
              <a:ext uri="{FF2B5EF4-FFF2-40B4-BE49-F238E27FC236}">
                <a16:creationId xmlns:a16="http://schemas.microsoft.com/office/drawing/2014/main" id="{5FEF7A3E-599B-4FA1-96A2-3D09714C9642}"/>
              </a:ext>
            </a:extLst>
          </p:cNvPr>
          <p:cNvSpPr/>
          <p:nvPr/>
        </p:nvSpPr>
        <p:spPr>
          <a:xfrm>
            <a:off x="519788" y="1783496"/>
            <a:ext cx="7475896" cy="4216539"/>
          </a:xfrm>
          <a:prstGeom prst="rect">
            <a:avLst/>
          </a:prstGeom>
        </p:spPr>
        <p:txBody>
          <a:bodyPr wrap="square">
            <a:spAutoFit/>
          </a:bodyPr>
          <a:lstStyle/>
          <a:p>
            <a:pPr marL="342900" indent="-342900">
              <a:lnSpc>
                <a:spcPct val="150000"/>
              </a:lnSpc>
              <a:spcAft>
                <a:spcPts val="1000"/>
              </a:spcAft>
              <a:buFont typeface="Arial" panose="020B0604020202020204" pitchFamily="34" charset="0"/>
              <a:buChar char="•"/>
            </a:pPr>
            <a:r>
              <a:rPr lang="en-US" sz="2400" dirty="0">
                <a:latin typeface="Arial" panose="020B0604020202020204" pitchFamily="34" charset="0"/>
              </a:rPr>
              <a:t>Airfare </a:t>
            </a:r>
          </a:p>
          <a:p>
            <a:pPr marL="800100" lvl="1" indent="-342900">
              <a:lnSpc>
                <a:spcPct val="150000"/>
              </a:lnSpc>
              <a:buFont typeface="Courier New" panose="02070309020205020404" pitchFamily="49" charset="0"/>
              <a:buChar char="o"/>
            </a:pPr>
            <a:r>
              <a:rPr lang="en-US" sz="2000" dirty="0">
                <a:latin typeface="Arial" panose="020B0604020202020204" pitchFamily="34" charset="0"/>
                <a:cs typeface="Arial" panose="020B0604020202020204" pitchFamily="34" charset="0"/>
                <a:hlinkClick r:id="rId5"/>
              </a:rPr>
              <a:t>Fly America</a:t>
            </a:r>
            <a:endParaRPr lang="en-US" sz="2000" dirty="0">
              <a:latin typeface="Arial" panose="020B0604020202020204" pitchFamily="34" charset="0"/>
              <a:cs typeface="Arial" panose="020B0604020202020204" pitchFamily="34" charset="0"/>
            </a:endParaRPr>
          </a:p>
          <a:p>
            <a:pPr marL="1257300" lvl="2" indent="-342900">
              <a:lnSpc>
                <a:spcPct val="150000"/>
              </a:lnSpc>
              <a:buFont typeface="Wingdings" panose="05000000000000000000" pitchFamily="2" charset="2"/>
              <a:buChar char="§"/>
            </a:pPr>
            <a:r>
              <a:rPr lang="en-US" sz="2000" dirty="0">
                <a:latin typeface="Arial" panose="020B0604020202020204" pitchFamily="34" charset="0"/>
                <a:cs typeface="Arial" panose="020B0604020202020204" pitchFamily="34" charset="0"/>
                <a:hlinkClick r:id="rId6"/>
              </a:rPr>
              <a:t>Guidance/Waiver/Open Skies</a:t>
            </a:r>
            <a:endParaRPr lang="en-US" sz="2000" dirty="0">
              <a:latin typeface="Arial" panose="020B0604020202020204" pitchFamily="34" charset="0"/>
              <a:cs typeface="Arial" panose="020B0604020202020204" pitchFamily="34" charset="0"/>
            </a:endParaRPr>
          </a:p>
          <a:p>
            <a:pPr marL="800100" lvl="1" indent="-342900">
              <a:lnSpc>
                <a:spcPct val="150000"/>
              </a:lnSpc>
              <a:buFont typeface="Courier New" panose="02070309020205020404" pitchFamily="49" charset="0"/>
              <a:buChar char="o"/>
            </a:pPr>
            <a:r>
              <a:rPr lang="en-US" sz="2000" dirty="0">
                <a:latin typeface="Arial" panose="020B0604020202020204" pitchFamily="34" charset="0"/>
              </a:rPr>
              <a:t>Economy or Economy Plus ONLY</a:t>
            </a:r>
            <a:endParaRPr lang="en-US" sz="2000" dirty="0"/>
          </a:p>
          <a:p>
            <a:pPr marL="800100" lvl="1" indent="-342900">
              <a:lnSpc>
                <a:spcPct val="150000"/>
              </a:lnSpc>
              <a:buFont typeface="Courier New" panose="02070309020205020404" pitchFamily="49" charset="0"/>
              <a:buChar char="o"/>
            </a:pPr>
            <a:r>
              <a:rPr lang="en-US" sz="2000" dirty="0">
                <a:latin typeface="Arial" panose="020B0604020202020204" pitchFamily="34" charset="0"/>
              </a:rPr>
              <a:t>Receipt must show name of traveler and flight class</a:t>
            </a:r>
            <a:endParaRPr lang="en-US" sz="2000" dirty="0"/>
          </a:p>
          <a:p>
            <a:pPr marL="342900" indent="-342900">
              <a:lnSpc>
                <a:spcPct val="150000"/>
              </a:lnSpc>
              <a:spcAft>
                <a:spcPts val="1000"/>
              </a:spcAft>
              <a:buFont typeface="Arial" panose="020B0604020202020204" pitchFamily="34" charset="0"/>
              <a:buChar char="•"/>
            </a:pPr>
            <a:r>
              <a:rPr lang="en-US" sz="2400" dirty="0">
                <a:latin typeface="Arial" panose="020B0604020202020204" pitchFamily="34" charset="0"/>
                <a:hlinkClick r:id="rId7"/>
              </a:rPr>
              <a:t>Hotel</a:t>
            </a:r>
            <a:endParaRPr lang="en-US" sz="2400" dirty="0"/>
          </a:p>
          <a:p>
            <a:pPr marL="342900" indent="-342900">
              <a:lnSpc>
                <a:spcPct val="150000"/>
              </a:lnSpc>
              <a:spcAft>
                <a:spcPts val="1000"/>
              </a:spcAft>
              <a:buFont typeface="Arial" panose="020B0604020202020204" pitchFamily="34" charset="0"/>
              <a:buChar char="•"/>
            </a:pPr>
            <a:r>
              <a:rPr lang="en-US" sz="2400" dirty="0">
                <a:latin typeface="Arial" panose="020B0604020202020204" pitchFamily="34" charset="0"/>
              </a:rPr>
              <a:t>Meals &amp; Incidental Expenses (M&amp;IE)</a:t>
            </a:r>
            <a:endParaRPr lang="en-US" sz="2400" dirty="0"/>
          </a:p>
          <a:p>
            <a:pPr marL="742950" lvl="1" indent="-285750">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4833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hite_mtn.jpg">
            <a:extLst>
              <a:ext uri="{FF2B5EF4-FFF2-40B4-BE49-F238E27FC236}">
                <a16:creationId xmlns:a16="http://schemas.microsoft.com/office/drawing/2014/main" id="{43D767CE-D86B-4CF7-B008-A91B7C8BE575}"/>
              </a:ext>
            </a:extLst>
          </p:cNvPr>
          <p:cNvPicPr>
            <a:picLocks noChangeAspect="1"/>
          </p:cNvPicPr>
          <p:nvPr/>
        </p:nvPicPr>
        <p:blipFill>
          <a:blip r:embed="rId3"/>
          <a:stretch>
            <a:fillRect/>
          </a:stretch>
        </p:blipFill>
        <p:spPr>
          <a:xfrm>
            <a:off x="0" y="0"/>
            <a:ext cx="9144000" cy="6858000"/>
          </a:xfrm>
          <a:prstGeom prst="rect">
            <a:avLst/>
          </a:prstGeom>
          <a:blipFill>
            <a:blip r:embed="rId4"/>
            <a:stretch>
              <a:fillRect/>
            </a:stretch>
          </a:blipFill>
        </p:spPr>
      </p:pic>
      <p:sp>
        <p:nvSpPr>
          <p:cNvPr id="5" name="Rectangle 4">
            <a:extLst>
              <a:ext uri="{FF2B5EF4-FFF2-40B4-BE49-F238E27FC236}">
                <a16:creationId xmlns:a16="http://schemas.microsoft.com/office/drawing/2014/main" id="{6DB5CBB5-EAC8-4E60-8F8A-CAB124FE97C9}"/>
              </a:ext>
            </a:extLst>
          </p:cNvPr>
          <p:cNvSpPr/>
          <p:nvPr/>
        </p:nvSpPr>
        <p:spPr>
          <a:xfrm>
            <a:off x="346238" y="202473"/>
            <a:ext cx="8363034" cy="1047210"/>
          </a:xfrm>
          <a:prstGeom prst="rect">
            <a:avLst/>
          </a:prstGeom>
        </p:spPr>
        <p:txBody>
          <a:bodyPr wrap="square">
            <a:spAutoFit/>
          </a:bodyPr>
          <a:lstStyle/>
          <a:p>
            <a:pPr algn="ctr">
              <a:lnSpc>
                <a:spcPct val="115000"/>
              </a:lnSpc>
              <a:spcAft>
                <a:spcPts val="1000"/>
              </a:spcAft>
            </a:pPr>
            <a:r>
              <a:rPr lang="en-US" sz="3200" b="1" dirty="0">
                <a:latin typeface="Arial" panose="020B0604020202020204" pitchFamily="34" charset="0"/>
              </a:rPr>
              <a:t>Ineligible Expenses</a:t>
            </a:r>
            <a:br>
              <a:rPr lang="en-US" sz="3200" b="1" dirty="0">
                <a:latin typeface="Arial" panose="020B0604020202020204" pitchFamily="34" charset="0"/>
              </a:rPr>
            </a:br>
            <a:r>
              <a:rPr lang="en-US" sz="2400" b="1" dirty="0">
                <a:latin typeface="Arial" panose="020B0604020202020204" pitchFamily="34" charset="0"/>
              </a:rPr>
              <a:t>Refer to FAA Guidelines - Section E</a:t>
            </a:r>
          </a:p>
        </p:txBody>
      </p:sp>
      <p:sp>
        <p:nvSpPr>
          <p:cNvPr id="6" name="Rectangle 5">
            <a:extLst>
              <a:ext uri="{FF2B5EF4-FFF2-40B4-BE49-F238E27FC236}">
                <a16:creationId xmlns:a16="http://schemas.microsoft.com/office/drawing/2014/main" id="{5FEF7A3E-599B-4FA1-96A2-3D09714C9642}"/>
              </a:ext>
            </a:extLst>
          </p:cNvPr>
          <p:cNvSpPr/>
          <p:nvPr/>
        </p:nvSpPr>
        <p:spPr>
          <a:xfrm>
            <a:off x="496342" y="1832815"/>
            <a:ext cx="7475896" cy="3998018"/>
          </a:xfrm>
          <a:prstGeom prst="rect">
            <a:avLst/>
          </a:prstGeom>
        </p:spPr>
        <p:txBody>
          <a:bodyPr wrap="square">
            <a:spAutoFit/>
          </a:bodyPr>
          <a:lstStyle/>
          <a:p>
            <a:pPr lvl="2"/>
            <a:endParaRPr lang="en-US" dirty="0">
              <a:latin typeface="Arial" panose="020B0604020202020204" pitchFamily="34" charset="0"/>
              <a:cs typeface="Arial" panose="020B0604020202020204" pitchFamily="34" charset="0"/>
            </a:endParaRPr>
          </a:p>
          <a:p>
            <a:pPr marL="342900" indent="-342900">
              <a:lnSpc>
                <a:spcPct val="115000"/>
              </a:lnSpc>
              <a:buFont typeface="Arial" panose="020B0604020202020204" pitchFamily="34" charset="0"/>
              <a:buChar char="•"/>
            </a:pPr>
            <a:r>
              <a:rPr lang="en-US" sz="2400" dirty="0">
                <a:latin typeface="Arial" panose="020B0604020202020204" pitchFamily="34" charset="0"/>
              </a:rPr>
              <a:t>Travel expenses for importers/distributors or in-market company representatives</a:t>
            </a:r>
          </a:p>
          <a:p>
            <a:pPr marL="342900" indent="-342900">
              <a:lnSpc>
                <a:spcPct val="115000"/>
              </a:lnSpc>
              <a:buFont typeface="Arial" panose="020B0604020202020204" pitchFamily="34" charset="0"/>
              <a:buChar char="•"/>
            </a:pPr>
            <a:r>
              <a:rPr lang="en-US" sz="2400" dirty="0">
                <a:latin typeface="Arial" panose="020B0604020202020204" pitchFamily="34" charset="0"/>
              </a:rPr>
              <a:t>Printing</a:t>
            </a:r>
          </a:p>
          <a:p>
            <a:pPr marL="342900" indent="-342900">
              <a:lnSpc>
                <a:spcPct val="115000"/>
              </a:lnSpc>
              <a:buFont typeface="Arial" panose="020B0604020202020204" pitchFamily="34" charset="0"/>
              <a:buChar char="•"/>
            </a:pPr>
            <a:r>
              <a:rPr lang="en-US" sz="2400" dirty="0">
                <a:latin typeface="Arial" panose="020B0604020202020204" pitchFamily="34" charset="0"/>
              </a:rPr>
              <a:t>Passport or visa costs</a:t>
            </a:r>
          </a:p>
          <a:p>
            <a:pPr marL="342900" indent="-342900">
              <a:lnSpc>
                <a:spcPct val="115000"/>
              </a:lnSpc>
              <a:buFont typeface="Arial" panose="020B0604020202020204" pitchFamily="34" charset="0"/>
              <a:buChar char="•"/>
            </a:pPr>
            <a:r>
              <a:rPr lang="en-US" sz="2400" dirty="0">
                <a:latin typeface="Arial" panose="020B0604020202020204" pitchFamily="34" charset="0"/>
              </a:rPr>
              <a:t>Cell phone charges</a:t>
            </a:r>
          </a:p>
          <a:p>
            <a:pPr marL="342900" indent="-342900">
              <a:lnSpc>
                <a:spcPct val="115000"/>
              </a:lnSpc>
              <a:buFont typeface="Arial" panose="020B0604020202020204" pitchFamily="34" charset="0"/>
              <a:buChar char="•"/>
            </a:pPr>
            <a:r>
              <a:rPr lang="en-US" sz="2400" dirty="0">
                <a:latin typeface="Arial" panose="020B0604020202020204" pitchFamily="34" charset="0"/>
              </a:rPr>
              <a:t>Website</a:t>
            </a:r>
          </a:p>
          <a:p>
            <a:pPr marL="342900" indent="-342900">
              <a:lnSpc>
                <a:spcPct val="115000"/>
              </a:lnSpc>
              <a:buFont typeface="Arial" panose="020B0604020202020204" pitchFamily="34" charset="0"/>
              <a:buChar char="•"/>
            </a:pPr>
            <a:r>
              <a:rPr lang="en-US" sz="2400" dirty="0">
                <a:latin typeface="Arial" panose="020B0604020202020204" pitchFamily="34" charset="0"/>
              </a:rPr>
              <a:t>Product development, alteration or enhancement</a:t>
            </a:r>
          </a:p>
          <a:p>
            <a:pPr marL="342900" indent="-342900">
              <a:lnSpc>
                <a:spcPct val="115000"/>
              </a:lnSpc>
              <a:buFont typeface="Arial" panose="020B0604020202020204" pitchFamily="34" charset="0"/>
              <a:buChar char="•"/>
            </a:pPr>
            <a:r>
              <a:rPr lang="en-US" sz="2400" dirty="0">
                <a:latin typeface="Arial" panose="020B0604020202020204" pitchFamily="34" charset="0"/>
              </a:rPr>
              <a:t>CE Mark</a:t>
            </a:r>
          </a:p>
          <a:p>
            <a:pPr marL="742950" lvl="1" indent="-285750">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8723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8325</TotalTime>
  <Words>3088</Words>
  <Application>Microsoft Office PowerPoint</Application>
  <PresentationFormat>On-screen Show (4:3)</PresentationFormat>
  <Paragraphs>293</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Drake Cooper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Idaho Commerce</dc:title>
  <dc:creator>Jennie Myers</dc:creator>
  <cp:lastModifiedBy>Tina Salisbury</cp:lastModifiedBy>
  <cp:revision>166</cp:revision>
  <dcterms:created xsi:type="dcterms:W3CDTF">2012-11-20T18:48:40Z</dcterms:created>
  <dcterms:modified xsi:type="dcterms:W3CDTF">2018-08-13T18:22:34Z</dcterms:modified>
</cp:coreProperties>
</file>