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2"/>
  </p:notesMasterIdLst>
  <p:sldIdLst>
    <p:sldId id="257" r:id="rId2"/>
    <p:sldId id="345" r:id="rId3"/>
    <p:sldId id="339" r:id="rId4"/>
    <p:sldId id="288" r:id="rId5"/>
    <p:sldId id="292" r:id="rId6"/>
    <p:sldId id="261" r:id="rId7"/>
    <p:sldId id="374" r:id="rId8"/>
    <p:sldId id="387" r:id="rId9"/>
    <p:sldId id="370" r:id="rId10"/>
    <p:sldId id="37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1E46"/>
    <a:srgbClr val="4882C7"/>
    <a:srgbClr val="10417E"/>
    <a:srgbClr val="99BBE5"/>
    <a:srgbClr val="DDDDDD"/>
    <a:srgbClr val="B24F48"/>
    <a:srgbClr val="760E06"/>
    <a:srgbClr val="812019"/>
    <a:srgbClr val="4C7D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1" autoAdjust="0"/>
    <p:restoredTop sz="94636" autoAdjust="0"/>
  </p:normalViewPr>
  <p:slideViewPr>
    <p:cSldViewPr snapToGrid="0">
      <p:cViewPr varScale="1">
        <p:scale>
          <a:sx n="66" d="100"/>
          <a:sy n="66" d="100"/>
        </p:scale>
        <p:origin x="5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086FE-1E67-493D-B880-D0DE215DD2C2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927D0-5AEA-4EC8-8463-9EDFED0EB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4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Hi,</a:t>
            </a:r>
            <a:r>
              <a:rPr lang="en-US" baseline="0" dirty="0" smtClean="0"/>
              <a:t> everyone.  I want to do a little bit of audience participation.  How many of you have heard of PBS?  Idaho Public Television?  What do you think of when I say PBS?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927D0-5AEA-4EC8-8463-9EDFED0EB0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00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Outdoor Idaho: Into the Pioneers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27C53-2F8D-4465-9739-2456E02D5AE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162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not just a </a:t>
            </a:r>
            <a:r>
              <a:rPr lang="en-US" dirty="0" err="1" smtClean="0"/>
              <a:t>tv</a:t>
            </a:r>
            <a:r>
              <a:rPr lang="en-US" dirty="0" smtClean="0"/>
              <a:t> network.  In fact, we are an education and entertainment media delivery system.</a:t>
            </a:r>
            <a:r>
              <a:rPr lang="en-US" baseline="0" dirty="0" smtClean="0"/>
              <a:t>  And we are </a:t>
            </a:r>
            <a:r>
              <a:rPr lang="en-US" dirty="0" smtClean="0"/>
              <a:t>storytellers.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927D0-5AEA-4EC8-8463-9EDFED0EB0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25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We reach all corners of Idaho with our broadcast signal thanks to an extensive network of transmitters and translators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CE423-142E-4F7A-A066-C0359032B59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37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IdahoPTV Reaches a Broad Audience  </a:t>
            </a:r>
            <a:r>
              <a:rPr lang="en-US" b="1" dirty="0" smtClean="0"/>
              <a:t>Try to Find Updated Number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27C53-2F8D-4465-9739-2456E02D5AE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482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 dirty="0"/>
              <a:t>Our programming, both national and local, is now available on all the new platforms from your cell phone and tablets, to streaming boxes such as Roku, Chromcast and AppleTV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56">
              <a:defRPr sz="700">
                <a:solidFill>
                  <a:schemeClr val="tx1"/>
                </a:solidFill>
                <a:latin typeface="Franklin Gothic Medium Cond" panose="020B0606030402020204" pitchFamily="34" charset="0"/>
                <a:cs typeface="Arial" panose="020B0604020202020204" pitchFamily="34" charset="0"/>
              </a:defRPr>
            </a:lvl1pPr>
            <a:lvl2pPr defTabSz="922256">
              <a:defRPr sz="700">
                <a:solidFill>
                  <a:schemeClr val="tx1"/>
                </a:solidFill>
                <a:latin typeface="Franklin Gothic Medium Cond" panose="020B0606030402020204" pitchFamily="34" charset="0"/>
                <a:cs typeface="Arial" panose="020B0604020202020204" pitchFamily="34" charset="0"/>
              </a:defRPr>
            </a:lvl2pPr>
            <a:lvl3pPr defTabSz="922256">
              <a:defRPr sz="700">
                <a:solidFill>
                  <a:schemeClr val="tx1"/>
                </a:solidFill>
                <a:latin typeface="Franklin Gothic Medium Cond" panose="020B0606030402020204" pitchFamily="34" charset="0"/>
                <a:cs typeface="Arial" panose="020B0604020202020204" pitchFamily="34" charset="0"/>
              </a:defRPr>
            </a:lvl3pPr>
            <a:lvl4pPr defTabSz="922256">
              <a:defRPr sz="700">
                <a:solidFill>
                  <a:schemeClr val="tx1"/>
                </a:solidFill>
                <a:latin typeface="Franklin Gothic Medium Cond" panose="020B0606030402020204" pitchFamily="34" charset="0"/>
                <a:cs typeface="Arial" panose="020B0604020202020204" pitchFamily="34" charset="0"/>
              </a:defRPr>
            </a:lvl4pPr>
            <a:lvl5pPr defTabSz="922256">
              <a:defRPr sz="700">
                <a:solidFill>
                  <a:schemeClr val="tx1"/>
                </a:solidFill>
                <a:latin typeface="Franklin Gothic Medium Cond" panose="020B0606030402020204" pitchFamily="34" charset="0"/>
                <a:cs typeface="Arial" panose="020B0604020202020204" pitchFamily="34" charset="0"/>
              </a:defRPr>
            </a:lvl5pPr>
            <a:lvl6pPr marL="1646092" indent="639706" defTabSz="922256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Franklin Gothic Medium Cond" panose="020B0606030402020204" pitchFamily="34" charset="0"/>
                <a:cs typeface="Arial" panose="020B0604020202020204" pitchFamily="34" charset="0"/>
              </a:defRPr>
            </a:lvl6pPr>
            <a:lvl7pPr marL="2103252" indent="639706" defTabSz="922256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Franklin Gothic Medium Cond" panose="020B0606030402020204" pitchFamily="34" charset="0"/>
                <a:cs typeface="Arial" panose="020B0604020202020204" pitchFamily="34" charset="0"/>
              </a:defRPr>
            </a:lvl7pPr>
            <a:lvl8pPr marL="2560412" indent="639706" defTabSz="922256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Franklin Gothic Medium Cond" panose="020B0606030402020204" pitchFamily="34" charset="0"/>
                <a:cs typeface="Arial" panose="020B0604020202020204" pitchFamily="34" charset="0"/>
              </a:defRPr>
            </a:lvl8pPr>
            <a:lvl9pPr marL="3017571" indent="639706" defTabSz="922256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Franklin Gothic Medium Cond" panose="020B0606030402020204" pitchFamily="34" charset="0"/>
                <a:cs typeface="Arial" panose="020B0604020202020204" pitchFamily="34" charset="0"/>
              </a:defRPr>
            </a:lvl9pPr>
          </a:lstStyle>
          <a:p>
            <a:fld id="{BD756E65-8123-4528-A7D8-49D1542C7AF8}" type="slidenum">
              <a:rPr lang="en-US" altLang="en-US" sz="1300">
                <a:latin typeface="Times New Roman" panose="02020603050405020304" pitchFamily="18" charset="0"/>
              </a:rPr>
              <a:pPr/>
              <a:t>5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467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Consistently</a:t>
            </a:r>
            <a:r>
              <a:rPr lang="en-US" baseline="0" dirty="0" smtClean="0"/>
              <a:t> #1 Most-Viewed PBS Station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15B5F-4EEC-4A4C-A028-D4510A222BA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747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Award Winning Productions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BB38D-5CBC-405F-9069-4CA42EFDEA6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245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Idaho Experience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927D0-5AEA-4EC8-8463-9EDFED0EB0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96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PBSKids</a:t>
            </a:r>
            <a:r>
              <a:rPr lang="en-US" baseline="0" dirty="0" smtClean="0"/>
              <a:t> 24/7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927D0-5AEA-4EC8-8463-9EDFED0EB0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96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46" y="880197"/>
            <a:ext cx="6236109" cy="1950720"/>
          </a:xfrm>
          <a:prstGeom prst="rect">
            <a:avLst/>
          </a:prstGeom>
          <a:effectLst/>
        </p:spPr>
      </p:pic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3E933F-EE83-41C9-B0B7-2E4E09458EE9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0DBE24-F2EC-422F-97DB-C9A30F326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06400" y="3429000"/>
            <a:ext cx="11176000" cy="1975104"/>
          </a:xfrm>
          <a:effectLst/>
        </p:spPr>
        <p:txBody>
          <a:bodyPr anchor="t" anchorCtr="0"/>
          <a:lstStyle>
            <a:lvl1pPr marR="12186" algn="l">
              <a:defRPr sz="5333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06400" y="5359402"/>
            <a:ext cx="11176000" cy="914401"/>
          </a:xfrm>
        </p:spPr>
        <p:txBody>
          <a:bodyPr lIns="100533" tIns="45697" anchor="b"/>
          <a:lstStyle>
            <a:lvl1pPr marL="0" indent="0" algn="l">
              <a:spcBef>
                <a:spcPts val="0"/>
              </a:spcBef>
              <a:buNone/>
              <a:defRPr sz="2667">
                <a:solidFill>
                  <a:schemeClr val="bg1"/>
                </a:solidFill>
              </a:defRPr>
            </a:lvl1pPr>
            <a:lvl2pPr marL="609263" indent="0" algn="ctr">
              <a:buNone/>
            </a:lvl2pPr>
            <a:lvl3pPr marL="1218526" indent="0" algn="ctr">
              <a:buNone/>
            </a:lvl3pPr>
            <a:lvl4pPr marL="1827790" indent="0" algn="ctr">
              <a:buNone/>
            </a:lvl4pPr>
            <a:lvl5pPr marL="2437051" indent="0" algn="ctr">
              <a:buNone/>
            </a:lvl5pPr>
            <a:lvl6pPr marL="3046316" indent="0" algn="ctr">
              <a:buNone/>
            </a:lvl6pPr>
            <a:lvl7pPr marL="3655579" indent="0" algn="ctr">
              <a:buNone/>
            </a:lvl7pPr>
            <a:lvl8pPr marL="4264841" indent="0" algn="ctr">
              <a:buNone/>
            </a:lvl8pPr>
            <a:lvl9pPr marL="4874105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71534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2608"/>
            <a:ext cx="11176000" cy="914400"/>
          </a:xfrm>
        </p:spPr>
        <p:txBody>
          <a:bodyPr/>
          <a:lstStyle>
            <a:lvl1pPr>
              <a:defRPr sz="5067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799B70-58BC-4C86-80EB-7D893251D8BF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BA91F5-EBBE-4EA4-A2AC-71CBBF569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30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799B70-58BC-4C86-80EB-7D893251D8BF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BA91F5-EBBE-4EA4-A2AC-71CBBF569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17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1341120"/>
            <a:ext cx="3860800" cy="4571999"/>
          </a:xfrm>
        </p:spPr>
        <p:txBody>
          <a:bodyPr/>
          <a:lstStyle>
            <a:lvl1pPr marL="73112" indent="0">
              <a:buNone/>
              <a:defRPr sz="2400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341120"/>
            <a:ext cx="7315200" cy="4571999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799B70-58BC-4C86-80EB-7D893251D8BF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6400" y="6416679"/>
            <a:ext cx="8229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BA91F5-EBBE-4EA4-A2AC-71CBBF5693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292608"/>
            <a:ext cx="11176000" cy="914400"/>
          </a:xfrm>
        </p:spPr>
        <p:txBody>
          <a:bodyPr/>
          <a:lstStyle>
            <a:lvl1pPr>
              <a:defRPr sz="5067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26885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5029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859" tIns="60929" rIns="121859" bIns="60929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B8C7D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" y="1865376"/>
            <a:ext cx="12194423" cy="0"/>
          </a:xfrm>
          <a:prstGeom prst="line">
            <a:avLst/>
          </a:prstGeom>
          <a:noFill/>
          <a:ln w="2540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1374904" y="1197789"/>
            <a:ext cx="132763" cy="17128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711200" y="441255"/>
            <a:ext cx="9144000" cy="701749"/>
          </a:xfrm>
        </p:spPr>
        <p:txBody>
          <a:bodyPr anchor="b"/>
          <a:lstStyle>
            <a:lvl1pPr algn="l">
              <a:buNone/>
              <a:defRPr sz="2800" b="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877568"/>
            <a:ext cx="12195029" cy="504748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4267"/>
            </a:lvl1pPr>
            <a:extLst/>
          </a:lstStyle>
          <a:p>
            <a:r>
              <a:rPr kumimoji="0" lang="en-US" dirty="0" smtClean="0"/>
              <a:t>Click icon to add picture   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711200" y="1150147"/>
            <a:ext cx="9144000" cy="685799"/>
          </a:xfrm>
        </p:spPr>
        <p:txBody>
          <a:bodyPr/>
          <a:lstStyle>
            <a:lvl1pPr marL="36555" indent="0">
              <a:spcBef>
                <a:spcPts val="0"/>
              </a:spcBef>
              <a:buNone/>
              <a:defRPr sz="1867">
                <a:solidFill>
                  <a:srgbClr val="FFFFFF"/>
                </a:solidFill>
              </a:defRPr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1578104" y="1350189"/>
            <a:ext cx="132763" cy="17128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115580" y="1453352"/>
            <a:ext cx="132763" cy="17128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28001" y="55503"/>
            <a:ext cx="2844800" cy="365125"/>
          </a:xfrm>
        </p:spPr>
        <p:txBody>
          <a:bodyPr/>
          <a:lstStyle>
            <a:extLst/>
          </a:lstStyle>
          <a:p>
            <a:fld id="{DF799B70-58BC-4C86-80EB-7D893251D8BF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1200" y="55503"/>
            <a:ext cx="74168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55503"/>
            <a:ext cx="609600" cy="365125"/>
          </a:xfrm>
        </p:spPr>
        <p:txBody>
          <a:bodyPr/>
          <a:lstStyle>
            <a:extLst/>
          </a:lstStyle>
          <a:p>
            <a:fld id="{7FBA91F5-EBBE-4EA4-A2AC-71CBBF569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498601"/>
            <a:ext cx="11277600" cy="485696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799B70-58BC-4C86-80EB-7D893251D8BF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" y="6416679"/>
            <a:ext cx="8229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BA91F5-EBBE-4EA4-A2AC-71CBBF56939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292608"/>
            <a:ext cx="11176000" cy="914400"/>
          </a:xfrm>
        </p:spPr>
        <p:txBody>
          <a:bodyPr/>
          <a:lstStyle>
            <a:lvl1pPr>
              <a:defRPr sz="5067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65944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6416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799B70-58BC-4C86-80EB-7D893251D8BF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BA91F5-EBBE-4EA4-A2AC-71CBBF569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2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4038600"/>
            <a:ext cx="11176000" cy="2336800"/>
          </a:xfrm>
          <a:effectLst/>
        </p:spPr>
        <p:txBody>
          <a:bodyPr anchor="t" anchorCtr="1"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99B70-58BC-4C86-80EB-7D893251D8BF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91F5-EBBE-4EA4-A2AC-71CBBF56939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068" y="1289235"/>
            <a:ext cx="6625867" cy="207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29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81000"/>
            <a:ext cx="11379200" cy="5994400"/>
          </a:xfrm>
        </p:spPr>
        <p:txBody>
          <a:bodyPr anchor="ctr" anchorCtr="0"/>
          <a:lstStyle>
            <a:lvl1pPr algn="ctr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99B70-58BC-4C86-80EB-7D893251D8BF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91F5-EBBE-4EA4-A2AC-71CBBF569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59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2608"/>
            <a:ext cx="11176000" cy="91440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63041"/>
            <a:ext cx="11176000" cy="4571999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799B70-58BC-4C86-80EB-7D893251D8BF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" y="6416679"/>
            <a:ext cx="8229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BA91F5-EBBE-4EA4-A2AC-71CBBF569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79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Header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2608"/>
            <a:ext cx="11176000" cy="914400"/>
          </a:xfrm>
        </p:spPr>
        <p:txBody>
          <a:bodyPr/>
          <a:lstStyle>
            <a:lvl1pPr>
              <a:defRPr sz="5067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63041"/>
            <a:ext cx="11176000" cy="4571999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799B70-58BC-4C86-80EB-7D893251D8BF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" y="6416679"/>
            <a:ext cx="8229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BA91F5-EBBE-4EA4-A2AC-71CBBF56939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65760"/>
            <a:ext cx="11822773" cy="886264"/>
          </a:xfrm>
          <a:prstGeom prst="rect">
            <a:avLst/>
          </a:prstGeom>
          <a:solidFill>
            <a:srgbClr val="8BB5EB">
              <a:alpha val="25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859" tIns="60929" rIns="121859" bIns="60929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B8C7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901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799B70-58BC-4C86-80EB-7D893251D8BF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BA91F5-EBBE-4EA4-A2AC-71CBBF56939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65760"/>
            <a:ext cx="11822773" cy="886264"/>
          </a:xfrm>
          <a:prstGeom prst="rect">
            <a:avLst/>
          </a:prstGeom>
          <a:solidFill>
            <a:srgbClr val="8BB5EB">
              <a:alpha val="25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859" tIns="60929" rIns="121859" bIns="60929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B8C7D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292608"/>
            <a:ext cx="11176000" cy="914400"/>
          </a:xfrm>
        </p:spPr>
        <p:txBody>
          <a:bodyPr/>
          <a:lstStyle>
            <a:lvl1pPr>
              <a:defRPr sz="5067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15592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Header Sub-Hea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8363400" cy="584200"/>
          </a:xfrm>
        </p:spPr>
        <p:txBody>
          <a:bodyPr lIns="82254" tIns="45697" bIns="0" anchor="t"/>
          <a:lstStyle>
            <a:lvl1pPr marL="73112" indent="0">
              <a:buNone/>
              <a:defRPr sz="2667">
                <a:solidFill>
                  <a:schemeClr val="bg1"/>
                </a:solidFill>
              </a:defRPr>
            </a:lvl1pPr>
            <a:lvl2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799B70-58BC-4C86-80EB-7D893251D8BF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BA91F5-EBBE-4EA4-A2AC-71CBBF56939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65760"/>
            <a:ext cx="11822773" cy="886264"/>
          </a:xfrm>
          <a:prstGeom prst="rect">
            <a:avLst/>
          </a:prstGeom>
          <a:solidFill>
            <a:srgbClr val="8BB5EB">
              <a:alpha val="25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859" tIns="60929" rIns="121859" bIns="60929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B8C7D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04800" y="2006601"/>
            <a:ext cx="11176000" cy="4028439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292608"/>
            <a:ext cx="11176000" cy="914400"/>
          </a:xfrm>
        </p:spPr>
        <p:txBody>
          <a:bodyPr/>
          <a:lstStyle>
            <a:lvl1pPr>
              <a:defRPr sz="5067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231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2608"/>
            <a:ext cx="11379200" cy="914400"/>
          </a:xfrm>
        </p:spPr>
        <p:txBody>
          <a:bodyPr/>
          <a:lstStyle>
            <a:lvl1pPr>
              <a:defRPr sz="5067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463041"/>
            <a:ext cx="5486400" cy="4525964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463041"/>
            <a:ext cx="5486400" cy="4525964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799B70-58BC-4C86-80EB-7D893251D8BF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6400" y="6416679"/>
            <a:ext cx="8229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BA91F5-EBBE-4EA4-A2AC-71CBBF569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88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65760"/>
            <a:ext cx="11822773" cy="886264"/>
          </a:xfrm>
          <a:prstGeom prst="rect">
            <a:avLst/>
          </a:prstGeom>
          <a:solidFill>
            <a:srgbClr val="8BB5EB">
              <a:alpha val="25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859" tIns="60929" rIns="121859" bIns="60929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B8C7D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2608"/>
            <a:ext cx="11176000" cy="914400"/>
          </a:xfrm>
        </p:spPr>
        <p:txBody>
          <a:bodyPr anchor="t"/>
          <a:lstStyle>
            <a:lvl1pPr>
              <a:defRPr sz="5067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63040"/>
            <a:ext cx="5608320" cy="639763"/>
          </a:xfrm>
        </p:spPr>
        <p:txBody>
          <a:bodyPr anchor="t" anchorCtr="0"/>
          <a:lstStyle>
            <a:lvl1pPr marL="97482" indent="0" algn="l">
              <a:buNone/>
              <a:defRPr sz="3200" b="1">
                <a:solidFill>
                  <a:schemeClr val="bg1"/>
                </a:solidFill>
              </a:defRPr>
            </a:lvl1pPr>
            <a:lvl2pPr>
              <a:buNone/>
              <a:defRPr sz="2667" b="1"/>
            </a:lvl2pPr>
            <a:lvl3pPr>
              <a:buNone/>
              <a:defRPr sz="2400" b="1"/>
            </a:lvl3pPr>
            <a:lvl4pPr>
              <a:buNone/>
              <a:defRPr sz="2133" b="1"/>
            </a:lvl4pPr>
            <a:lvl5pPr>
              <a:buNone/>
              <a:defRPr sz="2133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1" y="1463040"/>
            <a:ext cx="5608320" cy="639763"/>
          </a:xfrm>
        </p:spPr>
        <p:txBody>
          <a:bodyPr anchor="t" anchorCtr="0"/>
          <a:lstStyle>
            <a:lvl1pPr marL="97482" indent="0">
              <a:buNone/>
              <a:defRPr sz="3200" b="1">
                <a:solidFill>
                  <a:schemeClr val="bg1"/>
                </a:solidFill>
              </a:defRPr>
            </a:lvl1pPr>
            <a:lvl2pPr>
              <a:buNone/>
              <a:defRPr sz="2667" b="1"/>
            </a:lvl2pPr>
            <a:lvl3pPr>
              <a:buNone/>
              <a:defRPr sz="2400" b="1"/>
            </a:lvl3pPr>
            <a:lvl4pPr>
              <a:buNone/>
              <a:defRPr sz="2133" b="1"/>
            </a:lvl4pPr>
            <a:lvl5pPr>
              <a:buNone/>
              <a:defRPr sz="2133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04800" y="2133600"/>
            <a:ext cx="5608320" cy="3959352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33600"/>
            <a:ext cx="5608320" cy="3959352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799B70-58BC-4C86-80EB-7D893251D8BF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BA91F5-EBBE-4EA4-A2AC-71CBBF569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27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4800" y="292608"/>
            <a:ext cx="11176000" cy="914400"/>
          </a:xfrm>
          <a:prstGeom prst="rect">
            <a:avLst/>
          </a:prstGeom>
          <a:effectLst/>
        </p:spPr>
        <p:txBody>
          <a:bodyPr vert="horz" lIns="91394" tIns="45697" rIns="91394" bIns="45697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4800" y="1463041"/>
            <a:ext cx="11176000" cy="4571999"/>
          </a:xfrm>
          <a:prstGeom prst="rect">
            <a:avLst/>
          </a:prstGeom>
          <a:effectLst/>
        </p:spPr>
        <p:txBody>
          <a:bodyPr vert="horz" lIns="91394" tIns="45697" rIns="91394" bIns="45697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1" y="6416679"/>
            <a:ext cx="2844800" cy="365125"/>
          </a:xfrm>
          <a:prstGeom prst="rect">
            <a:avLst/>
          </a:prstGeom>
        </p:spPr>
        <p:txBody>
          <a:bodyPr vert="horz" lIns="91394" tIns="45697" rIns="91394" bIns="45697" anchor="b"/>
          <a:lstStyle>
            <a:lvl1pPr algn="l" eaLnBrk="1" latinLnBrk="0" hangingPunct="1">
              <a:defRPr kumimoji="0" sz="1467">
                <a:solidFill>
                  <a:srgbClr val="F8F8F8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fld id="{DF799B70-58BC-4C86-80EB-7D893251D8BF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6679"/>
            <a:ext cx="8229600" cy="365125"/>
          </a:xfrm>
          <a:prstGeom prst="rect">
            <a:avLst/>
          </a:prstGeom>
        </p:spPr>
        <p:txBody>
          <a:bodyPr vert="horz" lIns="91394" tIns="45697" rIns="91394" bIns="45697" anchor="b"/>
          <a:lstStyle>
            <a:lvl1pPr algn="r" eaLnBrk="1" latinLnBrk="0" hangingPunct="1">
              <a:defRPr kumimoji="0" sz="1467">
                <a:solidFill>
                  <a:srgbClr val="F8F8F8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9"/>
            <a:ext cx="609600" cy="365125"/>
          </a:xfrm>
          <a:prstGeom prst="rect">
            <a:avLst/>
          </a:prstGeom>
        </p:spPr>
        <p:txBody>
          <a:bodyPr vert="horz" lIns="91394" tIns="45697" rIns="91394" bIns="45697" anchor="b"/>
          <a:lstStyle>
            <a:lvl1pPr algn="l" eaLnBrk="1" latinLnBrk="0" hangingPunct="1">
              <a:defRPr kumimoji="0" sz="1600">
                <a:solidFill>
                  <a:srgbClr val="F8F8F8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fld id="{7FBA91F5-EBBE-4EA4-A2AC-71CBBF569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401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67" b="1" kern="1200" spc="-133" baseline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extLst/>
    </p:titleStyle>
    <p:bodyStyle>
      <a:lvl1pPr marL="548337" indent="-456947" algn="l" rtl="0" eaLnBrk="1" latinLnBrk="0" hangingPunct="1">
        <a:spcBef>
          <a:spcPts val="933"/>
        </a:spcBef>
        <a:buClr>
          <a:schemeClr val="bg1"/>
        </a:buClr>
        <a:buSzPct val="95000"/>
        <a:buFont typeface="Arial" panose="020B0604020202020204" pitchFamily="34" charset="0"/>
        <a:buChar char="•"/>
        <a:defRPr kumimoji="0" sz="4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987006" indent="-380789" algn="l" rtl="0" eaLnBrk="1" latinLnBrk="0" hangingPunct="1">
        <a:spcBef>
          <a:spcPct val="20000"/>
        </a:spcBef>
        <a:buClr>
          <a:schemeClr val="bg1"/>
        </a:buClr>
        <a:buSzPct val="90000"/>
        <a:buFont typeface="Arial" panose="020B0604020202020204" pitchFamily="34" charset="0"/>
        <a:buChar char="•"/>
        <a:defRPr kumimoji="0" sz="3467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328193" indent="-304631" algn="l" rtl="0" eaLnBrk="1" latinLnBrk="0" hangingPunct="1">
        <a:spcBef>
          <a:spcPct val="20000"/>
        </a:spcBef>
        <a:buClr>
          <a:schemeClr val="bg1"/>
        </a:buClr>
        <a:buFont typeface="Arial" panose="020B0604020202020204" pitchFamily="34" charset="0"/>
        <a:buChar char="•"/>
        <a:defRPr kumimoji="0"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81567" indent="-304631" algn="l" rtl="0" eaLnBrk="1" latinLnBrk="0" hangingPunct="1">
        <a:spcBef>
          <a:spcPct val="20000"/>
        </a:spcBef>
        <a:buClr>
          <a:schemeClr val="bg1"/>
        </a:buClr>
        <a:buFont typeface="Arial" panose="020B0604020202020204" pitchFamily="34" charset="0"/>
        <a:buChar char="•"/>
        <a:defRPr kumimoji="0" sz="2933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1974012" indent="-280261" algn="l" rtl="0" eaLnBrk="1" latinLnBrk="0" hangingPunct="1">
        <a:spcBef>
          <a:spcPct val="20000"/>
        </a:spcBef>
        <a:buClr>
          <a:schemeClr val="bg1"/>
        </a:buClr>
        <a:buFont typeface="Arial" panose="020B0604020202020204" pitchFamily="34" charset="0"/>
        <a:buChar char="•"/>
        <a:defRPr kumimoji="0" sz="2667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278643" indent="-280261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534535" indent="-24370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2790425" indent="-24370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3046316" indent="-24370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2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77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70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63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55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4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41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329" y="2434264"/>
            <a:ext cx="6400800" cy="20022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29412" y="895681"/>
            <a:ext cx="6526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+mj-lt"/>
              </a:rPr>
              <a:t>Welcome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8948257" y="4832354"/>
            <a:ext cx="2849343" cy="604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3F5E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50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1191" y="4439697"/>
            <a:ext cx="4729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</a:rPr>
              <a:t>Into the Pioneers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989074" y="5453417"/>
            <a:ext cx="2213855" cy="691587"/>
            <a:chOff x="4975511" y="3957126"/>
            <a:chExt cx="2213854" cy="6915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511" y="3957126"/>
              <a:ext cx="896782" cy="69158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6467" y="3965462"/>
              <a:ext cx="1222898" cy="674915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731191" y="4919305"/>
            <a:ext cx="4729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December 3</a:t>
            </a:r>
            <a:r>
              <a:rPr lang="en-US" sz="2400" baseline="30000" dirty="0">
                <a:solidFill>
                  <a:srgbClr val="FFFFFF"/>
                </a:solidFill>
              </a:rPr>
              <a:t>rd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3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33353" y="1663200"/>
            <a:ext cx="5045065" cy="3566743"/>
          </a:xfrm>
        </p:spPr>
        <p:txBody>
          <a:bodyPr/>
          <a:lstStyle/>
          <a:p>
            <a:r>
              <a:rPr lang="en-US" sz="3200" b="0" dirty="0"/>
              <a:t>Idaho Public Television harnesses the power of public media to encourage lifelong discovery, connect our communities, and enrich the lives of all Idahoans. We tell Idaho’s stories.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333353" y="806400"/>
            <a:ext cx="5045065" cy="735604"/>
          </a:xfrm>
          <a:prstGeom prst="rect">
            <a:avLst/>
          </a:prstGeom>
          <a:effectLst/>
        </p:spPr>
        <p:txBody>
          <a:bodyPr vert="horz" lIns="91394" tIns="45697" rIns="91394" bIns="45697" anchor="ctr" anchorCtr="0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5067" b="1" kern="1200" spc="-133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extLst/>
          </a:lstStyle>
          <a:p>
            <a:pPr>
              <a:defRPr/>
            </a:pPr>
            <a:r>
              <a:rPr lang="en-US" sz="4300" b="0" dirty="0" smtClean="0">
                <a:latin typeface="+mj-lt"/>
              </a:rPr>
              <a:t>Our Mission</a:t>
            </a:r>
            <a:endParaRPr lang="en-US" sz="4300" b="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25" y="806400"/>
            <a:ext cx="5359175" cy="463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7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9" descr="W:\Cassandra G\Prezi Elements\IPTV Coverage Map - Transmitters and Repeater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437" y="-1"/>
            <a:ext cx="5299363" cy="6858001"/>
          </a:xfrm>
          <a:prstGeom prst="rect">
            <a:avLst/>
          </a:prstGeom>
          <a:noFill/>
        </p:spPr>
      </p:pic>
      <p:sp>
        <p:nvSpPr>
          <p:cNvPr id="21557" name="Oval 6"/>
          <p:cNvSpPr>
            <a:spLocks noChangeArrowheads="1"/>
          </p:cNvSpPr>
          <p:nvPr/>
        </p:nvSpPr>
        <p:spPr bwMode="auto">
          <a:xfrm>
            <a:off x="3104842" y="279401"/>
            <a:ext cx="3143249" cy="2859617"/>
          </a:xfrm>
          <a:prstGeom prst="ellipse">
            <a:avLst/>
          </a:prstGeom>
          <a:solidFill>
            <a:srgbClr val="28466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8815" tIns="54407" rIns="108815" bIns="54407" anchor="ctr"/>
          <a:lstStyle/>
          <a:p>
            <a:endParaRPr lang="en-US" sz="2400"/>
          </a:p>
        </p:txBody>
      </p:sp>
      <p:sp>
        <p:nvSpPr>
          <p:cNvPr id="21558" name="Text Box 46"/>
          <p:cNvSpPr txBox="1">
            <a:spLocks noChangeArrowheads="1"/>
          </p:cNvSpPr>
          <p:nvPr/>
        </p:nvSpPr>
        <p:spPr bwMode="auto">
          <a:xfrm rot="644891">
            <a:off x="3399058" y="675042"/>
            <a:ext cx="2607733" cy="201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208" tIns="22603" rIns="45208" bIns="22603">
            <a:spAutoFit/>
          </a:bodyPr>
          <a:lstStyle/>
          <a:p>
            <a:pPr algn="ctr" defTabSz="450839"/>
            <a:r>
              <a:rPr lang="en-US" sz="3200" b="1" dirty="0">
                <a:solidFill>
                  <a:srgbClr val="FFFFFF"/>
                </a:solidFill>
                <a:latin typeface="Calibri" pitchFamily="34" charset="0"/>
              </a:rPr>
              <a:t>Reaching Nearly</a:t>
            </a:r>
          </a:p>
          <a:p>
            <a:pPr algn="ctr" defTabSz="450839"/>
            <a:r>
              <a:rPr lang="en-US" sz="3200" b="1" dirty="0">
                <a:solidFill>
                  <a:srgbClr val="FFFFFF"/>
                </a:solidFill>
                <a:latin typeface="Calibri" pitchFamily="34" charset="0"/>
              </a:rPr>
              <a:t>100% of</a:t>
            </a:r>
          </a:p>
          <a:p>
            <a:pPr algn="ctr" defTabSz="450839"/>
            <a:r>
              <a:rPr lang="en-US" sz="3200" b="1" dirty="0">
                <a:solidFill>
                  <a:srgbClr val="FFFFFF"/>
                </a:solidFill>
                <a:latin typeface="Calibri" pitchFamily="34" charset="0"/>
              </a:rPr>
              <a:t>Households!</a:t>
            </a:r>
          </a:p>
        </p:txBody>
      </p:sp>
      <p:sp>
        <p:nvSpPr>
          <p:cNvPr id="21559" name="TextBox 55"/>
          <p:cNvSpPr txBox="1">
            <a:spLocks noChangeArrowheads="1"/>
          </p:cNvSpPr>
          <p:nvPr/>
        </p:nvSpPr>
        <p:spPr bwMode="auto">
          <a:xfrm>
            <a:off x="6807200" y="787401"/>
            <a:ext cx="5181600" cy="177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4792" indent="-304792">
              <a:spcAft>
                <a:spcPts val="800"/>
              </a:spcAft>
              <a:buFont typeface="Arial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5 Transmitters</a:t>
            </a:r>
          </a:p>
          <a:p>
            <a:pPr marL="304792" indent="-304792">
              <a:spcAft>
                <a:spcPts val="800"/>
              </a:spcAft>
              <a:buFont typeface="Arial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47 Repeaters</a:t>
            </a:r>
          </a:p>
          <a:p>
            <a:pPr marL="304792" indent="-304792">
              <a:spcAft>
                <a:spcPts val="800"/>
              </a:spcAft>
              <a:buFont typeface="Arial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Studios in Each Region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7010400" y="2717801"/>
            <a:ext cx="4267200" cy="2327564"/>
            <a:chOff x="1512997" y="1905000"/>
            <a:chExt cx="10889869" cy="5460318"/>
          </a:xfrm>
        </p:grpSpPr>
        <p:pic>
          <p:nvPicPr>
            <p:cNvPr id="63" name="Picture 2" descr="W:\Cassandra G\Prezi Elements\IPTV - Idaho ID Log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662193" y="2209799"/>
              <a:ext cx="3740673" cy="1359513"/>
            </a:xfrm>
            <a:prstGeom prst="rect">
              <a:avLst/>
            </a:prstGeom>
            <a:noFill/>
          </p:spPr>
        </p:pic>
        <p:pic>
          <p:nvPicPr>
            <p:cNvPr id="64" name="Picture 3" descr="W:\Cassandra G\Prezi Elements\IPTV - LearnCreate Stacked ID 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662193" y="5227886"/>
              <a:ext cx="3732627" cy="2011114"/>
            </a:xfrm>
            <a:prstGeom prst="rect">
              <a:avLst/>
            </a:prstGeom>
            <a:noFill/>
          </p:spPr>
        </p:pic>
        <p:pic>
          <p:nvPicPr>
            <p:cNvPr id="65" name="Picture 4" descr="W:\Cassandra G\Prezi Elements\IPTV - Plus ID Logo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662193" y="3215828"/>
              <a:ext cx="3740673" cy="1359513"/>
            </a:xfrm>
            <a:prstGeom prst="rect">
              <a:avLst/>
            </a:prstGeom>
            <a:noFill/>
          </p:spPr>
        </p:pic>
        <p:pic>
          <p:nvPicPr>
            <p:cNvPr id="66" name="Picture 5" descr="W:\Cassandra G\Prezi Elements\IPTV - World ID Logo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662193" y="4221857"/>
              <a:ext cx="3740673" cy="1359513"/>
            </a:xfrm>
            <a:prstGeom prst="rect">
              <a:avLst/>
            </a:prstGeom>
            <a:noFill/>
          </p:spPr>
        </p:pic>
        <p:pic>
          <p:nvPicPr>
            <p:cNvPr id="67" name="Picture 6" descr="W:\Cassandra G\Prezi Elements\IPTV_Logo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12997" y="1905000"/>
              <a:ext cx="7225397" cy="546031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2546045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1507" y="254165"/>
            <a:ext cx="11515060" cy="946655"/>
          </a:xfrm>
          <a:prstGeom prst="rect">
            <a:avLst/>
          </a:prstGeom>
          <a:effectLst/>
        </p:spPr>
        <p:txBody>
          <a:bodyPr vert="horz" lIns="162507" tIns="81254" rIns="162507" bIns="81254" anchor="ctr">
            <a:noAutofit/>
          </a:bodyPr>
          <a:lstStyle/>
          <a:p>
            <a:pPr algn="ctr"/>
            <a:r>
              <a:rPr lang="en-US" sz="4300" b="1" dirty="0" smtClean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IdahoPTV Reaches a Broad Audience</a:t>
            </a: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717759" y="1924431"/>
            <a:ext cx="4190707" cy="3054025"/>
            <a:chOff x="7281822" y="1899155"/>
            <a:chExt cx="4594744" cy="3054025"/>
          </a:xfrm>
        </p:grpSpPr>
        <p:sp>
          <p:nvSpPr>
            <p:cNvPr id="13" name="TextBox 12"/>
            <p:cNvSpPr txBox="1"/>
            <p:nvPr/>
          </p:nvSpPr>
          <p:spPr>
            <a:xfrm>
              <a:off x="7281822" y="1899155"/>
              <a:ext cx="459474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More than 460,000 </a:t>
              </a:r>
            </a:p>
            <a:p>
              <a:r>
                <a:rPr lang="en-US" sz="36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Idahoans watch </a:t>
              </a:r>
            </a:p>
            <a:p>
              <a:r>
                <a:rPr lang="en-US" sz="3600" b="1" dirty="0" smtClean="0">
                  <a:solidFill>
                    <a:srgbClr val="3A54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Idaho Public Television </a:t>
              </a:r>
              <a:r>
                <a:rPr lang="en-US" sz="36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an average week.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281822" y="4737736"/>
              <a:ext cx="117211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Source: Nielsen </a:t>
              </a:r>
              <a:r>
                <a:rPr lang="en-US" sz="8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  <a:endPara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86916" y="1650836"/>
            <a:ext cx="3503581" cy="3455959"/>
            <a:chOff x="361507" y="1426804"/>
            <a:chExt cx="4171500" cy="4114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507" y="1426804"/>
              <a:ext cx="4171500" cy="41148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435128" y="2777837"/>
              <a:ext cx="2008024" cy="1713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3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20,000 </a:t>
              </a:r>
            </a:p>
            <a:p>
              <a:pPr algn="ctr">
                <a:lnSpc>
                  <a:spcPts val="3500"/>
                </a:lnSpc>
              </a:pPr>
              <a:r>
                <a:rPr lang="en-US" sz="3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active </a:t>
              </a:r>
            </a:p>
            <a:p>
              <a:pPr algn="ctr">
                <a:lnSpc>
                  <a:spcPts val="3500"/>
                </a:lnSpc>
              </a:pPr>
              <a:r>
                <a:rPr lang="en-US" sz="3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donors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197993" y="1997427"/>
            <a:ext cx="3138825" cy="2873307"/>
            <a:chOff x="3812074" y="2842278"/>
            <a:chExt cx="3138825" cy="28733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0320" y="2842278"/>
              <a:ext cx="2782332" cy="222697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812074" y="5069254"/>
              <a:ext cx="3138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sponsors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438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data:image/jpeg;base64,/9j/4AAQSkZJRgABAQAAAQABAAD/2wBDAAUDBAQEAwUEBAQFBQUGBwwIBwcHBw8LCwkMEQ8SEhEPERETFhwXExQaFRERGCEYGh0dHx8fExciJCIeJBweHx7/2wBDAQUFBQcGBw4ICA4eFBEUHh4eHh4eHh4eHh4eHh4eHh4eHh4eHh4eHh4eHh4eHh4eHh4eHh4eHh4eHh4eHh4eHh7/wAARCABQAFADASIAAhEBAxEB/8QAHQAAAgEFAQEAAAAAAAAAAAAACAkEAAECAwYFB//EAEQQAAEDAwICBgYECQ0AAAAAAAECAwQABREGEgchCBMxQVGRFBUiYXGBMlOh0RgjZnOTo6Sz4TNCRlJUYoOSorGytMH/xAAaAQACAwEBAAAAAAAAAAAAAAADBQABAgQG/8QAJxEAAgEDAwMEAwEAAAAAAAAAAQIAAxExEhMhBEFhFCJRgSNiccH/2gAMAwEAAhEDEQA/ADLpW/SUvd8m8e9YJeuk50s3Z6Ownrlew2hRShCRnkAABgU0ilccYkhXSg1GkgEHVDgIP5+rAubSibCcGqRqJBwp+6pPgVuCrel6g/tN0/SOUZln0mxebgIUaDBVIUkqSFtgZA5nuqG7YbahxaPQYatqiklLKcHB+FMh0CliuvkTi9b+sHDg7qa92bW0b0pyc7FmAxnQ7vWlO76KsHwUB8s0TPpcgclNOZ7/AGCKwf01HiErXa2myhfVrzEKCheAdpykc8EHHga76xqXPtzbrdqflLSNrqmYxWAoeJA+fzoL9KiprD8QwrNr0FbGcJ6Y99U5/lNUJb5IAZcJPdsNfR0tR1KSlMdklaglPsDmScCt82CIMrqJEVpt1KQrACTyOcHI+BrPpebXl73F7TiuHl0ca11ZksOFpa5rbatvIlJUAoH3EE0UNBdw/unWcZLRHB7byhOP8WjRrkMPKpXfFsbulPfx46qWP2imiUr3ioN3StvifHVqh+0CtLkSmxCmRbJTroXDL6HUA4UzncAeR7PL51gm2lpBZUFAjIORgg11IafjBQbjIkNuJ2uNqVtCh5GsVw1vIUospZUoHCE8wjwA+FOlNqzNoA89zFBpoFBB5ngyZNxuPsTbiZSQvrNuEj2sBO44HM4AHOplguU20POR41y9FbfG5SPZ5kDt5+4HyrZb7ZPDyTKWtSG29iQpwqx8M9g8/jWu+aej3BlSHLclx8jaiSHNq2x3jsORWF/JR0ugHibclH1Kbz0lNKWgIBUDkEFJIIIOQQRV9r/WrXIfeedIAKnVlSsdw5/GpTsV5UX8XycwMfGo1pt0pnrVSFKUVlO0KVuIAGO3vrDM28AF4tn48Qw07ZOrn4g48LJ5X0hbIyVdt/A/WmmCUtfhFMKuk/Y2c/0lx+tNMopUczuGJVLA4m8+lneB+V5/7Ipn9K+4oHb0sL0rw1co/tIqLkSHEM7WpuceNFNrQ4VKfSl1SADsQSAo4yM8ifn4169uZcNsbW77TuzJJGMn4VAl3ZTCW/xD0grcSjaykEpyoDcckeyM5PuqSZpTuw4ClJIyPdTQIu8WB5t9RaWO2ARIlilXCbJaalxENJRHy8oAjLuRy8s9nurO8yJ0OQ83GjtuJVHHUlQP8plXgD/d7cd9efpvWMS+TrnFYgzohgyC0lchICZCQSN6cdn0c458lJOefKBrLWk6y3SJDh2VVxDyCtaw4U7MHHck55c6vfRE1nH3DGlU6qtoQBT/AEAcDzxOtuzb6bO+qIB6R1fsZzyPy5+VQdGCe7Fkm4lwnrst9Z/VwOQ78Zz21snXdEWA7KIUsNoKtqRkq5dgA5mo2mdTRr3EckxkLbaC9qSpON3LtHjzyOXhWGQGsG1G9sdoNahFIiwtfPeBnwfUfwsLIPypP75VM7pYPBs56V1iPjqg/vlUz6lpzGAxKpW/F90M9KDUTx7G9UuK8pGaaRSrOPC9nSH1esHG3UMg+TxqLkSHEJSRrOI+kJeUlYHZmsk65jobDaHAEgYxmh49fufXfb/CrG/ufXfb/CvRe2JttoQEfWMGOtS2EoQpXaUjGap/WkR1QU4UqI7CQDQ/C+vKISl0knsA51ZV8cH0nVeVT24l7bXvCDd10wtstqXuSeRBrBjW8ZhJS0pKAe3HKh99eL+sPl91XF9X9afnn76ntk2jM+Bjge6T+mnQc79RpV5uE00WlY9Hle7pF6PWf519aP8Arpp1edbMcDEqlTdII44+a1I7r9K/emms0q3pJQZ8Dj3rMSIz8da7w++3uQQVIUsqQoe4ggg1Q4lzsOCWhrTe7xIRqhSHWDE3tNiWWClzI7T38s8hULUXDWYnUVwbtdwgtQEyVpYSt8rIQDy9rHPl318oau18aVuauVxQrxS+sH/eq9bX3OfWdxz+fX99dZ6trQIpc3hJ8YOEWlbfZrQvSNxix5rpzM6+cXRjaOQwTnnnnyqPwt4WaYkWOW7qh2NOkiVsDrNzLAYa6sndtIyo7vlj7R8j3i/yJDTL19uTaCQN7klwpQPOqkXi/wAaQ6yzfbk4gEje3JcCVe/toVau9RdIJHkTSUwueZ39h0Yhq/wjeJ7Em3h9PpDbSloUtGeYCtvKp3FXSdsgyojum0IiNqiFb0cyVPHfvVjmc4JTt5E+VfKvW19zn1ncf06/vqzl2vjitzlyuKz4qfWf/aE1Sqa61A5sO3YzoVqYomnoFyc/5Oz6ORP4QOiie312x/zpqlKy6McGfO4/6N9HjPvqburTzpSknahJ3KUfcACc002qMHP/2Q=="/>
          <p:cNvSpPr>
            <a:spLocks noChangeAspect="1" noChangeArrowheads="1"/>
          </p:cNvSpPr>
          <p:nvPr/>
        </p:nvSpPr>
        <p:spPr bwMode="auto">
          <a:xfrm>
            <a:off x="207433" y="213784"/>
            <a:ext cx="406400" cy="4064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5329" y="5257801"/>
            <a:ext cx="982134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2"/>
                </a:solidFill>
              </a:rPr>
              <a:t>iOS &amp; Android Apps; Roku, Chromecast, Xbox, AppleTV Channels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6485"/>
            <a:ext cx="11582400" cy="975783"/>
          </a:xfrm>
        </p:spPr>
        <p:txBody>
          <a:bodyPr/>
          <a:lstStyle/>
          <a:p>
            <a:pPr>
              <a:defRPr/>
            </a:pPr>
            <a:r>
              <a:rPr lang="en-US" sz="4300" b="0" dirty="0">
                <a:latin typeface="+mj-lt"/>
              </a:rPr>
              <a:t> Online Access via Desktop &amp; Mobile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65" b="14299"/>
          <a:stretch/>
        </p:blipFill>
        <p:spPr>
          <a:xfrm>
            <a:off x="0" y="1168736"/>
            <a:ext cx="12192001" cy="453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7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25308" y="6314342"/>
            <a:ext cx="59436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dirty="0">
                <a:solidFill>
                  <a:schemeClr val="bg2"/>
                </a:solidFill>
              </a:rPr>
              <a:t>Source: Feb. </a:t>
            </a:r>
            <a:r>
              <a:rPr lang="en-US" sz="1600" dirty="0" smtClean="0">
                <a:solidFill>
                  <a:schemeClr val="bg2"/>
                </a:solidFill>
              </a:rPr>
              <a:t>2012-2017, </a:t>
            </a:r>
            <a:r>
              <a:rPr lang="en-US" sz="1600" dirty="0">
                <a:solidFill>
                  <a:schemeClr val="bg2"/>
                </a:solidFill>
              </a:rPr>
              <a:t>TRAC Media, Total Ratings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2"/>
          <a:stretch/>
        </p:blipFill>
        <p:spPr>
          <a:xfrm>
            <a:off x="2691344" y="151001"/>
            <a:ext cx="6809313" cy="495575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701005" y="4296758"/>
            <a:ext cx="8789990" cy="67560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333" kern="1200" spc="-133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extLst/>
          </a:lstStyle>
          <a:p>
            <a:pPr algn="ctr">
              <a:lnSpc>
                <a:spcPts val="4600"/>
              </a:lnSpc>
            </a:pPr>
            <a:r>
              <a:rPr lang="en-US" sz="4400" b="1" dirty="0" smtClean="0"/>
              <a:t>Among the most-watched </a:t>
            </a:r>
            <a:r>
              <a:rPr lang="en-US" sz="4400" b="1" dirty="0"/>
              <a:t>PBS </a:t>
            </a:r>
            <a:r>
              <a:rPr lang="en-US" sz="4400" b="1" dirty="0" smtClean="0"/>
              <a:t>stations in US, </a:t>
            </a:r>
            <a:r>
              <a:rPr lang="en-US" sz="4400" b="1" dirty="0"/>
              <a:t>per </a:t>
            </a:r>
            <a:r>
              <a:rPr lang="en-US" sz="4400" b="1" dirty="0" smtClean="0"/>
              <a:t>capita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36211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6227" y="1007345"/>
            <a:ext cx="11657461" cy="704849"/>
          </a:xfrm>
          <a:prstGeom prst="rect">
            <a:avLst/>
          </a:prstGeom>
          <a:effectLst/>
        </p:spPr>
        <p:txBody>
          <a:bodyPr vert="horz" lIns="121859" tIns="60929" rIns="121859" bIns="60929" anchor="ctr">
            <a:noAutofit/>
          </a:bodyPr>
          <a:lstStyle/>
          <a:p>
            <a:pPr algn="ctr"/>
            <a:r>
              <a:rPr lang="en-US" sz="4000" b="1" dirty="0">
                <a:solidFill>
                  <a:srgbClr val="3A5499"/>
                </a:solidFill>
                <a:latin typeface="Arial" pitchFamily="34" charset="0"/>
                <a:cs typeface="Arial" pitchFamily="34" charset="0"/>
              </a:rPr>
              <a:t>60 International, National &amp; Regional Awards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6225" y="254166"/>
            <a:ext cx="11649075" cy="946655"/>
          </a:xfrm>
          <a:prstGeom prst="rect">
            <a:avLst/>
          </a:prstGeom>
          <a:effectLst/>
        </p:spPr>
        <p:txBody>
          <a:bodyPr vert="horz" lIns="162507" tIns="81255" rIns="162507" bIns="81255" anchor="ctr">
            <a:noAutofit/>
          </a:bodyPr>
          <a:lstStyle/>
          <a:p>
            <a:pPr algn="ctr"/>
            <a:r>
              <a:rPr lang="en-US" sz="4800" dirty="0">
                <a:solidFill>
                  <a:srgbClr val="000000"/>
                </a:solidFill>
                <a:latin typeface="Arial MT Black" panose="020B0A04020102020204" pitchFamily="34" charset="0"/>
                <a:cs typeface="Arial" panose="020B0604020202020204" pitchFamily="34" charset="0"/>
              </a:rPr>
              <a:t>Award Winning Productions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531" y="2108250"/>
            <a:ext cx="3218251" cy="19309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371" y="2108251"/>
            <a:ext cx="1629320" cy="1803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800" y="4435258"/>
            <a:ext cx="3689765" cy="11491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02" y="2108252"/>
            <a:ext cx="3450751" cy="18293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26" y="4362073"/>
            <a:ext cx="4337625" cy="11922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75" y="4039201"/>
            <a:ext cx="1701501" cy="1657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13" y="1825385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5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261942" y="4003435"/>
            <a:ext cx="3668119" cy="683983"/>
            <a:chOff x="3268711" y="3002575"/>
            <a:chExt cx="2751089" cy="512987"/>
          </a:xfrm>
        </p:grpSpPr>
        <p:sp>
          <p:nvSpPr>
            <p:cNvPr id="9" name="TextBox 8"/>
            <p:cNvSpPr txBox="1"/>
            <p:nvPr/>
          </p:nvSpPr>
          <p:spPr>
            <a:xfrm>
              <a:off x="3908094" y="3002575"/>
              <a:ext cx="2111706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FFFF"/>
                  </a:solidFill>
                </a:rPr>
                <a:t>March 2018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8711" y="3022478"/>
              <a:ext cx="639383" cy="493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745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365470"/>
            <a:ext cx="6858000" cy="2650126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3977507" y="4269631"/>
            <a:ext cx="4236987" cy="662033"/>
          </a:xfrm>
          <a:prstGeom prst="rect">
            <a:avLst/>
          </a:prstGeom>
          <a:effectLst/>
        </p:spPr>
        <p:txBody>
          <a:bodyPr vert="horz" lIns="91394" tIns="45697" rIns="91394" bIns="45697">
            <a:noAutofit/>
          </a:bodyPr>
          <a:lstStyle>
            <a:lvl1pPr marL="548337" indent="-456947" algn="l" rtl="0" eaLnBrk="1" latinLnBrk="0" hangingPunct="1">
              <a:spcBef>
                <a:spcPts val="933"/>
              </a:spcBef>
              <a:buClr>
                <a:schemeClr val="bg1"/>
              </a:buClr>
              <a:buSzPct val="95000"/>
              <a:buFont typeface="Arial" panose="020B0604020202020204" pitchFamily="34" charset="0"/>
              <a:buChar char="•"/>
              <a:defRPr kumimoji="0" sz="4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87006" indent="-380789" algn="l" rtl="0" eaLnBrk="1" latinLnBrk="0" hangingPunct="1">
              <a:spcBef>
                <a:spcPct val="20000"/>
              </a:spcBef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kumimoji="0" sz="3467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328193" indent="-304631" algn="l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kumimoji="0" sz="3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81567" indent="-304631" algn="l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kumimoji="0" sz="2933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4012" indent="-280261" algn="l" rtl="0" eaLnBrk="1" latinLnBrk="0" hangingPunct="1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kumimoji="0" sz="2667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78643" indent="-280261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4535" indent="-243705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0425" indent="-243705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6316" indent="-243705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91390" indent="0" algn="ctr">
              <a:lnSpc>
                <a:spcPts val="3800"/>
              </a:lnSpc>
              <a:buFont typeface="Arial" panose="020B0604020202020204" pitchFamily="34" charset="0"/>
              <a:buNone/>
            </a:pPr>
            <a:r>
              <a:rPr lang="en-US" sz="4800" b="1" dirty="0" smtClean="0"/>
              <a:t>Early 2018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2467240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PTV-BlueMountainTheme">
  <a:themeElements>
    <a:clrScheme name="IdahoPTV Blue">
      <a:dk1>
        <a:srgbClr val="000000"/>
      </a:dk1>
      <a:lt1>
        <a:srgbClr val="B8C7DF"/>
      </a:lt1>
      <a:dk2>
        <a:srgbClr val="435DA0"/>
      </a:dk2>
      <a:lt2>
        <a:srgbClr val="718FBF"/>
      </a:lt2>
      <a:accent1>
        <a:srgbClr val="8AB4EB"/>
      </a:accent1>
      <a:accent2>
        <a:srgbClr val="7DA3D6"/>
      </a:accent2>
      <a:accent3>
        <a:srgbClr val="6F91CA"/>
      </a:accent3>
      <a:accent4>
        <a:srgbClr val="5F7EBE"/>
      </a:accent4>
      <a:accent5>
        <a:srgbClr val="4F6EB4"/>
      </a:accent5>
      <a:accent6>
        <a:srgbClr val="3F5EAB"/>
      </a:accent6>
      <a:hlink>
        <a:srgbClr val="262626"/>
      </a:hlink>
      <a:folHlink>
        <a:srgbClr val="B1B1B1"/>
      </a:folHlink>
    </a:clrScheme>
    <a:fontScheme name="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PTV-BlueMountainTheme" id="{CC58951E-7F47-4CBC-A686-92F6FCEC705C}" vid="{B0E34E87-661D-4BFA-9CA7-33B59C2EF5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IPTV-BlueMountainTheme</Template>
  <TotalTime>2722</TotalTime>
  <Words>292</Words>
  <Application>Microsoft Office PowerPoint</Application>
  <PresentationFormat>Widescreen</PresentationFormat>
  <Paragraphs>49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Arial MT Black</vt:lpstr>
      <vt:lpstr>Calibri</vt:lpstr>
      <vt:lpstr>Times New Roman</vt:lpstr>
      <vt:lpstr>Wingdings 2</vt:lpstr>
      <vt:lpstr>IPTV-BlueMountainTheme</vt:lpstr>
      <vt:lpstr>PowerPoint Presentation</vt:lpstr>
      <vt:lpstr>Idaho Public Television harnesses the power of public media to encourage lifelong discovery, connect our communities, and enrich the lives of all Idahoans. We tell Idaho’s stories. </vt:lpstr>
      <vt:lpstr>PowerPoint Presentation</vt:lpstr>
      <vt:lpstr>PowerPoint Presentation</vt:lpstr>
      <vt:lpstr> Online Access via Desktop &amp; Mobile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Cassandra Groll</dc:creator>
  <cp:lastModifiedBy>Amy Rajkovich</cp:lastModifiedBy>
  <cp:revision>163</cp:revision>
  <dcterms:created xsi:type="dcterms:W3CDTF">2016-10-18T21:42:10Z</dcterms:created>
  <dcterms:modified xsi:type="dcterms:W3CDTF">2017-10-16T23:40:55Z</dcterms:modified>
</cp:coreProperties>
</file>