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15"/>
  </p:notesMasterIdLst>
  <p:handoutMasterIdLst>
    <p:handoutMasterId r:id="rId16"/>
  </p:handoutMasterIdLst>
  <p:sldIdLst>
    <p:sldId id="542" r:id="rId2"/>
    <p:sldId id="408" r:id="rId3"/>
    <p:sldId id="548" r:id="rId4"/>
    <p:sldId id="547" r:id="rId5"/>
    <p:sldId id="553" r:id="rId6"/>
    <p:sldId id="554" r:id="rId7"/>
    <p:sldId id="543" r:id="rId8"/>
    <p:sldId id="549" r:id="rId9"/>
    <p:sldId id="555" r:id="rId10"/>
    <p:sldId id="550" r:id="rId11"/>
    <p:sldId id="551" r:id="rId12"/>
    <p:sldId id="557" r:id="rId13"/>
    <p:sldId id="349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CC3300"/>
    <a:srgbClr val="EE4206"/>
    <a:srgbClr val="F0EDD1"/>
    <a:srgbClr val="FF66FF"/>
    <a:srgbClr val="FDC195"/>
    <a:srgbClr val="E06217"/>
    <a:srgbClr val="F6D9B9"/>
    <a:srgbClr val="EB87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735" autoAdjust="0"/>
    <p:restoredTop sz="84990" autoAdjust="0"/>
  </p:normalViewPr>
  <p:slideViewPr>
    <p:cSldViewPr snapToGrid="0" snapToObjects="1">
      <p:cViewPr varScale="1">
        <p:scale>
          <a:sx n="74" d="100"/>
          <a:sy n="74" d="100"/>
        </p:scale>
        <p:origin x="1353" y="2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8FD5E4-4027-5149-A5D5-FE6AD0071D2D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DF0A3-0914-3845-AB31-64DED4ED37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0020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666BEF-235A-9744-8DFE-A47BA41B884A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CE15DF-B4DA-CD48-8CB5-2D4126E870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41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15DF-B4DA-CD48-8CB5-2D4126E8700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685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086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9330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466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Travel</a:t>
            </a:r>
            <a:r>
              <a:rPr lang="en-US" dirty="0"/>
              <a:t>: We understand the problems you’re trying to solve and build out solutions that work for you. Our solutions are aligned with your needs. We find the strategic data</a:t>
            </a:r>
            <a:r>
              <a:rPr lang="en-US" baseline="0" dirty="0"/>
              <a:t> that will perform. </a:t>
            </a:r>
            <a:endParaRPr lang="en-US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Tech</a:t>
            </a:r>
            <a:r>
              <a:rPr lang="en-US" dirty="0"/>
              <a:t>:</a:t>
            </a:r>
            <a:r>
              <a:rPr lang="en-US" baseline="0" dirty="0"/>
              <a:t> We’ve built the best travel-specific platform out there, that performs for you.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Team</a:t>
            </a:r>
            <a:r>
              <a:rPr lang="en-US" baseline="0" dirty="0"/>
              <a:t>: Proof is in the pudding.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Travel + Tech + Team = Performance for You – We’ve driven $1B bookings, 2.2M heads in beds, 1.2M travelers in seats.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E15DF-B4DA-CD48-8CB5-2D4126E8700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949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 Hotel Room Cali // Comp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23" y="0"/>
            <a:ext cx="9144724" cy="4165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7" y="-1"/>
            <a:ext cx="9128156" cy="4165601"/>
          </a:xfrm>
          <a:prstGeom prst="rect">
            <a:avLst/>
          </a:prstGeom>
        </p:spPr>
      </p:pic>
      <p:sp>
        <p:nvSpPr>
          <p:cNvPr id="13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981923" y="2189192"/>
            <a:ext cx="5181600" cy="27432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0619" y="981679"/>
            <a:ext cx="8229600" cy="105335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981923" y="2947746"/>
            <a:ext cx="5181600" cy="37390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877" y="4485688"/>
            <a:ext cx="1828800" cy="41123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723" y="5093686"/>
            <a:ext cx="9144000" cy="45720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EE4206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 txBox="1">
            <a:spLocks/>
          </p:cNvSpPr>
          <p:nvPr userDrawn="1"/>
        </p:nvSpPr>
        <p:spPr>
          <a:xfrm>
            <a:off x="6593840" y="4833229"/>
            <a:ext cx="2438400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tx1"/>
                </a:solidFill>
              </a:rPr>
              <a:t>Confidential &amp; Proprietary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469640" y="4622800"/>
            <a:ext cx="2143760" cy="46834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13321" y="0"/>
            <a:ext cx="4338320" cy="5091142"/>
          </a:xfrm>
          <a:prstGeom prst="rect">
            <a:avLst/>
          </a:prstGeom>
          <a:gradFill flip="none" rotWithShape="1">
            <a:gsLst>
              <a:gs pos="0">
                <a:schemeClr val="tx2">
                  <a:tint val="66000"/>
                  <a:satMod val="160000"/>
                </a:schemeClr>
              </a:gs>
              <a:gs pos="50000">
                <a:schemeClr val="tx2">
                  <a:tint val="44500"/>
                  <a:satMod val="160000"/>
                </a:schemeClr>
              </a:gs>
              <a:gs pos="100000">
                <a:schemeClr val="tx2"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338320" cy="50911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05680" y="1177069"/>
            <a:ext cx="4264039" cy="1440478"/>
          </a:xfrm>
          <a:noFill/>
          <a:ln>
            <a:noFill/>
          </a:ln>
        </p:spPr>
        <p:txBody>
          <a:bodyPr/>
          <a:lstStyle>
            <a:lvl1pPr marL="112713" indent="0">
              <a:buNone/>
              <a:defRPr sz="9600" b="1" i="0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sz="10000" dirty="0">
                <a:solidFill>
                  <a:schemeClr val="accent1"/>
                </a:solidFill>
              </a:rPr>
              <a:t>76%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4805680" y="2617546"/>
            <a:ext cx="4264039" cy="1647855"/>
          </a:xfrm>
        </p:spPr>
        <p:txBody>
          <a:bodyPr/>
          <a:lstStyle>
            <a:lvl1pPr marL="228600" indent="-228600" algn="ctr" hangingPunct="1">
              <a:spcBef>
                <a:spcPts val="600"/>
              </a:spcBef>
              <a:buFont typeface="Arial" charset="0"/>
              <a:buNone/>
              <a:defRPr sz="2400" b="1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2400"/>
            </a:lvl2pPr>
          </a:lstStyle>
          <a:p>
            <a:pPr marL="284163" marR="0" lvl="0" indent="-17145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26000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805680" y="4265401"/>
            <a:ext cx="4264039" cy="519112"/>
          </a:xfrm>
        </p:spPr>
        <p:txBody>
          <a:bodyPr/>
          <a:lstStyle>
            <a:lvl1pPr marL="283464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ct val="137500"/>
            </a:pPr>
            <a:r>
              <a:rPr lang="en-US" sz="800" b="0" dirty="0" err="1"/>
              <a:t>AdWeek</a:t>
            </a:r>
            <a:r>
              <a:rPr lang="en-US" sz="800" b="0" dirty="0"/>
              <a:t> August 2015, “Social Media and Travel Go Hand in Hand (Infographic)”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84162" y="2170694"/>
            <a:ext cx="3293758" cy="749754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2870"/>
            <a:ext cx="8668870" cy="74975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568960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83913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2870"/>
            <a:ext cx="8668870" cy="74975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228600" y="1371283"/>
            <a:ext cx="8669338" cy="3140075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commend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438584" y="1075360"/>
            <a:ext cx="2114758" cy="3484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630195" y="1075360"/>
            <a:ext cx="2114758" cy="3484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816745" y="1075360"/>
            <a:ext cx="2114758" cy="3484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28600" y="1075360"/>
            <a:ext cx="2114758" cy="34847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2870"/>
            <a:ext cx="8668870" cy="74975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1291068"/>
            <a:ext cx="2087562" cy="352425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284162" indent="0">
              <a:buNone/>
              <a:defRPr b="1"/>
            </a:lvl2pPr>
            <a:lvl3pPr marL="515937" indent="0">
              <a:buNone/>
              <a:defRPr b="1"/>
            </a:lvl3pPr>
            <a:lvl4pPr marL="739775" indent="0">
              <a:buNone/>
              <a:defRPr b="1"/>
            </a:lvl4pPr>
            <a:lvl5pPr marL="971550" indent="0">
              <a:buNone/>
              <a:defRPr b="1"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2438584" y="1291068"/>
            <a:ext cx="2087562" cy="352425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284162" indent="0">
              <a:buNone/>
              <a:defRPr b="1"/>
            </a:lvl2pPr>
            <a:lvl3pPr marL="515937" indent="0">
              <a:buNone/>
              <a:defRPr b="1"/>
            </a:lvl3pPr>
            <a:lvl4pPr marL="739775" indent="0">
              <a:buNone/>
              <a:defRPr b="1"/>
            </a:lvl4pPr>
            <a:lvl5pPr marL="971550" indent="0">
              <a:buNone/>
              <a:defRPr b="1"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57391" y="1291068"/>
            <a:ext cx="2087562" cy="352425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284162" indent="0">
              <a:buNone/>
              <a:defRPr b="1"/>
            </a:lvl2pPr>
            <a:lvl3pPr marL="515937" indent="0">
              <a:buNone/>
              <a:defRPr b="1"/>
            </a:lvl3pPr>
            <a:lvl4pPr marL="739775" indent="0">
              <a:buNone/>
              <a:defRPr b="1"/>
            </a:lvl4pPr>
            <a:lvl5pPr marL="971550" indent="0">
              <a:buNone/>
              <a:defRPr b="1"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816745" y="1291068"/>
            <a:ext cx="2087562" cy="352425"/>
          </a:xfrm>
        </p:spPr>
        <p:txBody>
          <a:bodyPr anchor="ctr"/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  <a:lvl2pPr marL="284162" indent="0">
              <a:buNone/>
              <a:defRPr b="1"/>
            </a:lvl2pPr>
            <a:lvl3pPr marL="515937" indent="0">
              <a:buNone/>
              <a:defRPr b="1"/>
            </a:lvl3pPr>
            <a:lvl4pPr marL="739775" indent="0">
              <a:buNone/>
              <a:defRPr b="1"/>
            </a:lvl4pPr>
            <a:lvl5pPr marL="971550" indent="0">
              <a:buNone/>
              <a:defRPr b="1"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375920" y="2363788"/>
            <a:ext cx="1815148" cy="20351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8" hasCustomPrompt="1"/>
          </p:nvPr>
        </p:nvSpPr>
        <p:spPr>
          <a:xfrm>
            <a:off x="892877" y="1668690"/>
            <a:ext cx="838201" cy="623889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3"/>
          <p:cNvSpPr>
            <a:spLocks noGrp="1"/>
          </p:cNvSpPr>
          <p:nvPr>
            <p:ph type="pic" sz="quarter" idx="19" hasCustomPrompt="1"/>
          </p:nvPr>
        </p:nvSpPr>
        <p:spPr>
          <a:xfrm>
            <a:off x="3087437" y="1668690"/>
            <a:ext cx="838201" cy="623889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Picture Placeholder 33"/>
          <p:cNvSpPr>
            <a:spLocks noGrp="1"/>
          </p:cNvSpPr>
          <p:nvPr>
            <p:ph type="pic" sz="quarter" idx="20" hasCustomPrompt="1"/>
          </p:nvPr>
        </p:nvSpPr>
        <p:spPr>
          <a:xfrm>
            <a:off x="5302317" y="1668690"/>
            <a:ext cx="838201" cy="623889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9" name="Picture Placeholder 33"/>
          <p:cNvSpPr>
            <a:spLocks noGrp="1"/>
          </p:cNvSpPr>
          <p:nvPr>
            <p:ph type="pic" sz="quarter" idx="21" hasCustomPrompt="1"/>
          </p:nvPr>
        </p:nvSpPr>
        <p:spPr>
          <a:xfrm>
            <a:off x="7486717" y="1668690"/>
            <a:ext cx="838201" cy="623889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5" name="Text Placeholder 28"/>
          <p:cNvSpPr>
            <a:spLocks noGrp="1"/>
          </p:cNvSpPr>
          <p:nvPr>
            <p:ph type="body" sz="quarter" idx="22"/>
          </p:nvPr>
        </p:nvSpPr>
        <p:spPr>
          <a:xfrm>
            <a:off x="2580640" y="2363788"/>
            <a:ext cx="1815148" cy="20351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8"/>
          <p:cNvSpPr>
            <a:spLocks noGrp="1"/>
          </p:cNvSpPr>
          <p:nvPr>
            <p:ph type="body" sz="quarter" idx="23"/>
          </p:nvPr>
        </p:nvSpPr>
        <p:spPr>
          <a:xfrm>
            <a:off x="4785360" y="2363788"/>
            <a:ext cx="1815148" cy="20351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28"/>
          <p:cNvSpPr>
            <a:spLocks noGrp="1"/>
          </p:cNvSpPr>
          <p:nvPr>
            <p:ph type="body" sz="quarter" idx="24"/>
          </p:nvPr>
        </p:nvSpPr>
        <p:spPr>
          <a:xfrm>
            <a:off x="6969760" y="2363788"/>
            <a:ext cx="1815148" cy="20351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26044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2870"/>
            <a:ext cx="8668870" cy="74975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4464743" y="2840119"/>
            <a:ext cx="4023360" cy="17373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335280" y="2840119"/>
            <a:ext cx="4023360" cy="17373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4464743" y="995679"/>
            <a:ext cx="4023360" cy="17373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35280" y="995679"/>
            <a:ext cx="4023360" cy="173736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1755880" y="989786"/>
            <a:ext cx="2602760" cy="1743254"/>
          </a:xfrm>
        </p:spPr>
        <p:txBody>
          <a:bodyPr anchor="ctr"/>
          <a:lstStyle>
            <a:lvl1pPr marL="228600" indent="0" algn="l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Picture Placeholder 33"/>
          <p:cNvSpPr>
            <a:spLocks noGrp="1"/>
          </p:cNvSpPr>
          <p:nvPr>
            <p:ph type="pic" sz="quarter" idx="18" hasCustomPrompt="1"/>
          </p:nvPr>
        </p:nvSpPr>
        <p:spPr>
          <a:xfrm>
            <a:off x="472008" y="1434492"/>
            <a:ext cx="1147144" cy="853842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5" name="Text Placeholder 28"/>
          <p:cNvSpPr>
            <a:spLocks noGrp="1"/>
          </p:cNvSpPr>
          <p:nvPr>
            <p:ph type="body" sz="quarter" idx="19"/>
          </p:nvPr>
        </p:nvSpPr>
        <p:spPr>
          <a:xfrm>
            <a:off x="5885343" y="989786"/>
            <a:ext cx="2602760" cy="1743254"/>
          </a:xfrm>
        </p:spPr>
        <p:txBody>
          <a:bodyPr anchor="ctr"/>
          <a:lstStyle>
            <a:lvl1pPr marL="228600" indent="0" algn="l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33"/>
          <p:cNvSpPr>
            <a:spLocks noGrp="1"/>
          </p:cNvSpPr>
          <p:nvPr>
            <p:ph type="pic" sz="quarter" idx="20" hasCustomPrompt="1"/>
          </p:nvPr>
        </p:nvSpPr>
        <p:spPr>
          <a:xfrm>
            <a:off x="4601471" y="1434492"/>
            <a:ext cx="1147144" cy="853842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7" name="Text Placeholder 28"/>
          <p:cNvSpPr>
            <a:spLocks noGrp="1"/>
          </p:cNvSpPr>
          <p:nvPr>
            <p:ph type="body" sz="quarter" idx="21"/>
          </p:nvPr>
        </p:nvSpPr>
        <p:spPr>
          <a:xfrm>
            <a:off x="5885343" y="2834225"/>
            <a:ext cx="2602760" cy="1743254"/>
          </a:xfrm>
        </p:spPr>
        <p:txBody>
          <a:bodyPr anchor="ctr"/>
          <a:lstStyle>
            <a:lvl1pPr marL="228600" indent="0" algn="l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Picture Placeholder 33"/>
          <p:cNvSpPr>
            <a:spLocks noGrp="1"/>
          </p:cNvSpPr>
          <p:nvPr>
            <p:ph type="pic" sz="quarter" idx="22" hasCustomPrompt="1"/>
          </p:nvPr>
        </p:nvSpPr>
        <p:spPr>
          <a:xfrm>
            <a:off x="4601471" y="3278931"/>
            <a:ext cx="1147144" cy="853842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23"/>
          </p:nvPr>
        </p:nvSpPr>
        <p:spPr>
          <a:xfrm>
            <a:off x="1755880" y="2834225"/>
            <a:ext cx="2602760" cy="1743254"/>
          </a:xfrm>
        </p:spPr>
        <p:txBody>
          <a:bodyPr anchor="ctr"/>
          <a:lstStyle>
            <a:lvl1pPr marL="228600" indent="0" algn="l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33"/>
          <p:cNvSpPr>
            <a:spLocks noGrp="1"/>
          </p:cNvSpPr>
          <p:nvPr>
            <p:ph type="pic" sz="quarter" idx="24" hasCustomPrompt="1"/>
          </p:nvPr>
        </p:nvSpPr>
        <p:spPr>
          <a:xfrm>
            <a:off x="472008" y="3278931"/>
            <a:ext cx="1147144" cy="853842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2870"/>
            <a:ext cx="8668870" cy="74975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335280" y="995680"/>
            <a:ext cx="2795088" cy="1798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3218034" y="995680"/>
            <a:ext cx="2795088" cy="1798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>
            <a:off x="6120524" y="995680"/>
            <a:ext cx="2795088" cy="1798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 userDrawn="1"/>
        </p:nvSpPr>
        <p:spPr>
          <a:xfrm>
            <a:off x="335280" y="2882537"/>
            <a:ext cx="2795088" cy="1798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>
            <a:off x="3218034" y="2882537"/>
            <a:ext cx="2795088" cy="1798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>
            <a:off x="6120524" y="2882537"/>
            <a:ext cx="2795088" cy="17983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icture Placeholder 33"/>
          <p:cNvSpPr>
            <a:spLocks noGrp="1"/>
          </p:cNvSpPr>
          <p:nvPr>
            <p:ph type="pic" sz="quarter" idx="18" hasCustomPrompt="1"/>
          </p:nvPr>
        </p:nvSpPr>
        <p:spPr>
          <a:xfrm>
            <a:off x="1281248" y="995680"/>
            <a:ext cx="903152" cy="672234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47" name="Text Placeholder 28"/>
          <p:cNvSpPr>
            <a:spLocks noGrp="1"/>
          </p:cNvSpPr>
          <p:nvPr>
            <p:ph type="body" sz="quarter" idx="23"/>
          </p:nvPr>
        </p:nvSpPr>
        <p:spPr>
          <a:xfrm>
            <a:off x="431444" y="1667914"/>
            <a:ext cx="2602760" cy="1126086"/>
          </a:xfrm>
        </p:spPr>
        <p:txBody>
          <a:bodyPr anchor="ctr"/>
          <a:lstStyle>
            <a:lvl1pPr marL="228600" indent="0" algn="l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Picture Placeholder 33"/>
          <p:cNvSpPr>
            <a:spLocks noGrp="1"/>
          </p:cNvSpPr>
          <p:nvPr>
            <p:ph type="pic" sz="quarter" idx="24" hasCustomPrompt="1"/>
          </p:nvPr>
        </p:nvSpPr>
        <p:spPr>
          <a:xfrm>
            <a:off x="4187008" y="995680"/>
            <a:ext cx="903152" cy="672234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0" name="Text Placeholder 28"/>
          <p:cNvSpPr>
            <a:spLocks noGrp="1"/>
          </p:cNvSpPr>
          <p:nvPr>
            <p:ph type="body" sz="quarter" idx="25"/>
          </p:nvPr>
        </p:nvSpPr>
        <p:spPr>
          <a:xfrm>
            <a:off x="3337204" y="1667914"/>
            <a:ext cx="2602760" cy="1126086"/>
          </a:xfrm>
        </p:spPr>
        <p:txBody>
          <a:bodyPr anchor="ctr"/>
          <a:lstStyle>
            <a:lvl1pPr marL="228600" indent="0" algn="l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1" name="Picture Placeholder 33"/>
          <p:cNvSpPr>
            <a:spLocks noGrp="1"/>
          </p:cNvSpPr>
          <p:nvPr>
            <p:ph type="pic" sz="quarter" idx="26" hasCustomPrompt="1"/>
          </p:nvPr>
        </p:nvSpPr>
        <p:spPr>
          <a:xfrm>
            <a:off x="7062288" y="995680"/>
            <a:ext cx="903152" cy="672234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2" name="Text Placeholder 28"/>
          <p:cNvSpPr>
            <a:spLocks noGrp="1"/>
          </p:cNvSpPr>
          <p:nvPr>
            <p:ph type="body" sz="quarter" idx="27"/>
          </p:nvPr>
        </p:nvSpPr>
        <p:spPr>
          <a:xfrm>
            <a:off x="6212484" y="1667914"/>
            <a:ext cx="2602760" cy="1126086"/>
          </a:xfrm>
        </p:spPr>
        <p:txBody>
          <a:bodyPr anchor="ctr"/>
          <a:lstStyle>
            <a:lvl1pPr marL="228600" indent="0" algn="l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Picture Placeholder 33"/>
          <p:cNvSpPr>
            <a:spLocks noGrp="1"/>
          </p:cNvSpPr>
          <p:nvPr>
            <p:ph type="pic" sz="quarter" idx="28" hasCustomPrompt="1"/>
          </p:nvPr>
        </p:nvSpPr>
        <p:spPr>
          <a:xfrm>
            <a:off x="7062288" y="2882537"/>
            <a:ext cx="903152" cy="672234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4" name="Text Placeholder 28"/>
          <p:cNvSpPr>
            <a:spLocks noGrp="1"/>
          </p:cNvSpPr>
          <p:nvPr>
            <p:ph type="body" sz="quarter" idx="29"/>
          </p:nvPr>
        </p:nvSpPr>
        <p:spPr>
          <a:xfrm>
            <a:off x="6212484" y="3554771"/>
            <a:ext cx="2602760" cy="1126086"/>
          </a:xfrm>
        </p:spPr>
        <p:txBody>
          <a:bodyPr anchor="ctr"/>
          <a:lstStyle>
            <a:lvl1pPr marL="228600" indent="0" algn="l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Picture Placeholder 33"/>
          <p:cNvSpPr>
            <a:spLocks noGrp="1"/>
          </p:cNvSpPr>
          <p:nvPr>
            <p:ph type="pic" sz="quarter" idx="30" hasCustomPrompt="1"/>
          </p:nvPr>
        </p:nvSpPr>
        <p:spPr>
          <a:xfrm>
            <a:off x="4187008" y="2882537"/>
            <a:ext cx="903152" cy="672234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7" name="Text Placeholder 28"/>
          <p:cNvSpPr>
            <a:spLocks noGrp="1"/>
          </p:cNvSpPr>
          <p:nvPr>
            <p:ph type="body" sz="quarter" idx="31"/>
          </p:nvPr>
        </p:nvSpPr>
        <p:spPr>
          <a:xfrm>
            <a:off x="3337204" y="3554771"/>
            <a:ext cx="2602760" cy="1126086"/>
          </a:xfrm>
        </p:spPr>
        <p:txBody>
          <a:bodyPr anchor="ctr"/>
          <a:lstStyle>
            <a:lvl1pPr marL="228600" indent="0" algn="l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Picture Placeholder 33"/>
          <p:cNvSpPr>
            <a:spLocks noGrp="1"/>
          </p:cNvSpPr>
          <p:nvPr>
            <p:ph type="pic" sz="quarter" idx="32" hasCustomPrompt="1"/>
          </p:nvPr>
        </p:nvSpPr>
        <p:spPr>
          <a:xfrm>
            <a:off x="1281248" y="2874051"/>
            <a:ext cx="903152" cy="672234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59" name="Text Placeholder 28"/>
          <p:cNvSpPr>
            <a:spLocks noGrp="1"/>
          </p:cNvSpPr>
          <p:nvPr>
            <p:ph type="body" sz="quarter" idx="33"/>
          </p:nvPr>
        </p:nvSpPr>
        <p:spPr>
          <a:xfrm>
            <a:off x="431444" y="3546285"/>
            <a:ext cx="2602760" cy="1126086"/>
          </a:xfrm>
        </p:spPr>
        <p:txBody>
          <a:bodyPr anchor="ctr"/>
          <a:lstStyle>
            <a:lvl1pPr marL="228600" indent="0" algn="l">
              <a:buNone/>
              <a:defRPr>
                <a:solidFill>
                  <a:schemeClr val="tx1"/>
                </a:solidFill>
              </a:defRPr>
            </a:lvl1pPr>
            <a:lvl2pPr marL="284162" indent="0" algn="ctr">
              <a:buNone/>
              <a:defRPr>
                <a:solidFill>
                  <a:srgbClr val="FFFFFF"/>
                </a:solidFill>
              </a:defRPr>
            </a:lvl2pPr>
            <a:lvl3pPr marL="515937" indent="0" algn="ctr">
              <a:buNone/>
              <a:defRPr>
                <a:solidFill>
                  <a:srgbClr val="FFFFFF"/>
                </a:solidFill>
              </a:defRPr>
            </a:lvl3pPr>
            <a:lvl4pPr marL="739775" indent="0" algn="ctr">
              <a:buNone/>
              <a:defRPr>
                <a:solidFill>
                  <a:srgbClr val="FFFFFF"/>
                </a:solidFill>
              </a:defRPr>
            </a:lvl4pPr>
            <a:lvl5pPr marL="971550" indent="0" algn="ctr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ransition Photo Rome /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94" y="0"/>
            <a:ext cx="9147594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467" y="990600"/>
            <a:ext cx="8542866" cy="16256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36065" y="2810933"/>
            <a:ext cx="7271870" cy="1371600"/>
          </a:xfrm>
        </p:spPr>
        <p:txBody>
          <a:bodyPr anchor="t"/>
          <a:lstStyle>
            <a:lvl1pPr marL="0" indent="112713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5" name="Text Placeholder 3"/>
          <p:cNvSpPr txBox="1">
            <a:spLocks/>
          </p:cNvSpPr>
          <p:nvPr userDrawn="1"/>
        </p:nvSpPr>
        <p:spPr>
          <a:xfrm>
            <a:off x="6593840" y="4833229"/>
            <a:ext cx="2438400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ransition Photo Rome /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94" y="-1"/>
            <a:ext cx="91475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467" y="990600"/>
            <a:ext cx="8542866" cy="16256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36065" y="2810933"/>
            <a:ext cx="7271870" cy="1371600"/>
          </a:xfrm>
        </p:spPr>
        <p:txBody>
          <a:bodyPr anchor="t"/>
          <a:lstStyle>
            <a:lvl1pPr marL="0" indent="112713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5" name="Text Placeholder 3"/>
          <p:cNvSpPr txBox="1">
            <a:spLocks/>
          </p:cNvSpPr>
          <p:nvPr userDrawn="1"/>
        </p:nvSpPr>
        <p:spPr>
          <a:xfrm>
            <a:off x="6593840" y="4833229"/>
            <a:ext cx="2438400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ransition Photo Rome /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95" y="0"/>
            <a:ext cx="9147596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467" y="990600"/>
            <a:ext cx="8542866" cy="16256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36065" y="2810933"/>
            <a:ext cx="7271870" cy="1371600"/>
          </a:xfrm>
        </p:spPr>
        <p:txBody>
          <a:bodyPr anchor="t"/>
          <a:lstStyle>
            <a:lvl1pPr marL="0" indent="112713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5" name="Text Placeholder 3"/>
          <p:cNvSpPr txBox="1">
            <a:spLocks/>
          </p:cNvSpPr>
          <p:nvPr userDrawn="1"/>
        </p:nvSpPr>
        <p:spPr>
          <a:xfrm>
            <a:off x="6593840" y="4833229"/>
            <a:ext cx="2438400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Title Slide Hotel Room Cali // Comp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748" y="0"/>
            <a:ext cx="9179310" cy="4165600"/>
          </a:xfrm>
          <a:prstGeom prst="rect">
            <a:avLst/>
          </a:prstGeom>
        </p:spPr>
      </p:pic>
      <p:sp>
        <p:nvSpPr>
          <p:cNvPr id="13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981923" y="2189192"/>
            <a:ext cx="5181600" cy="27432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0619" y="981679"/>
            <a:ext cx="8229600" cy="105335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981923" y="2947746"/>
            <a:ext cx="5181600" cy="37390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877" y="4485688"/>
            <a:ext cx="1828800" cy="41123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723" y="5093686"/>
            <a:ext cx="9144000" cy="45720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EE4206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 txBox="1">
            <a:spLocks/>
          </p:cNvSpPr>
          <p:nvPr userDrawn="1"/>
        </p:nvSpPr>
        <p:spPr>
          <a:xfrm>
            <a:off x="6593840" y="4833229"/>
            <a:ext cx="2438400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tx1"/>
                </a:solidFill>
              </a:rPr>
              <a:t>Confidential &amp; Proprietary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sition Photo Rome /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94" y="-1"/>
            <a:ext cx="9147594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467" y="990600"/>
            <a:ext cx="8542866" cy="16256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36065" y="2810933"/>
            <a:ext cx="7271870" cy="1371600"/>
          </a:xfrm>
        </p:spPr>
        <p:txBody>
          <a:bodyPr anchor="t"/>
          <a:lstStyle>
            <a:lvl1pPr marL="0" indent="112713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5" name="Text Placeholder 3"/>
          <p:cNvSpPr txBox="1">
            <a:spLocks/>
          </p:cNvSpPr>
          <p:nvPr userDrawn="1"/>
        </p:nvSpPr>
        <p:spPr>
          <a:xfrm>
            <a:off x="6593840" y="4833229"/>
            <a:ext cx="2438400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78094949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ansition Photo Hotel Room //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55836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62467" y="990600"/>
            <a:ext cx="8542866" cy="1625600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Transition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936065" y="2810933"/>
            <a:ext cx="7271870" cy="1371600"/>
          </a:xfrm>
        </p:spPr>
        <p:txBody>
          <a:bodyPr anchor="t"/>
          <a:lstStyle>
            <a:lvl1pPr marL="0" indent="112713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Copy</a:t>
            </a:r>
          </a:p>
        </p:txBody>
      </p:sp>
      <p:sp>
        <p:nvSpPr>
          <p:cNvPr id="5" name="Text Placeholder 3"/>
          <p:cNvSpPr txBox="1">
            <a:spLocks/>
          </p:cNvSpPr>
          <p:nvPr userDrawn="1"/>
        </p:nvSpPr>
        <p:spPr>
          <a:xfrm>
            <a:off x="6593840" y="4833229"/>
            <a:ext cx="2438400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88225469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range 4 boxes &amp;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286186" y="1075360"/>
            <a:ext cx="2286000" cy="297491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572186" y="1075360"/>
            <a:ext cx="2286000" cy="2974917"/>
          </a:xfrm>
          <a:prstGeom prst="rect">
            <a:avLst/>
          </a:prstGeom>
          <a:solidFill>
            <a:srgbClr val="EB875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6858186" y="1075360"/>
            <a:ext cx="2286000" cy="2974917"/>
          </a:xfrm>
          <a:prstGeom prst="rect">
            <a:avLst/>
          </a:prstGeom>
          <a:solidFill>
            <a:schemeClr val="accent1">
              <a:alpha val="6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86" y="1075360"/>
            <a:ext cx="2286000" cy="297491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2870"/>
            <a:ext cx="8668870" cy="74975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biLevel thresh="25000"/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672" y="1448730"/>
            <a:ext cx="446218" cy="3227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biLevel thresh="25000"/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501" y="1448730"/>
            <a:ext cx="446218" cy="3227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biLevel thresh="25000"/>
            <a:alphaModFix amt="3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568" y="1448730"/>
            <a:ext cx="446218" cy="322750"/>
          </a:xfrm>
          <a:prstGeom prst="rect">
            <a:avLst/>
          </a:prstGeom>
        </p:spPr>
      </p:pic>
      <p:sp>
        <p:nvSpPr>
          <p:cNvPr id="23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24488" y="1996238"/>
            <a:ext cx="2087562" cy="352425"/>
          </a:xfrm>
        </p:spPr>
        <p:txBody>
          <a:bodyPr anchor="ctr"/>
          <a:lstStyle>
            <a:lvl1pPr marL="112713" indent="0">
              <a:buNone/>
              <a:defRPr sz="1400" b="1">
                <a:solidFill>
                  <a:schemeClr val="bg1"/>
                </a:solidFill>
              </a:defRPr>
            </a:lvl1pPr>
            <a:lvl2pPr marL="284162" indent="0">
              <a:buNone/>
              <a:defRPr b="1"/>
            </a:lvl2pPr>
            <a:lvl3pPr marL="515937" indent="0">
              <a:buNone/>
              <a:defRPr b="1"/>
            </a:lvl3pPr>
            <a:lvl4pPr marL="739775" indent="0">
              <a:buNone/>
              <a:defRPr b="1"/>
            </a:lvl4pPr>
            <a:lvl5pPr marL="971550" indent="0">
              <a:buNone/>
              <a:defRPr b="1"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2390168" y="1996238"/>
            <a:ext cx="2087562" cy="352425"/>
          </a:xfrm>
        </p:spPr>
        <p:txBody>
          <a:bodyPr anchor="ctr"/>
          <a:lstStyle>
            <a:lvl1pPr marL="112713" indent="0">
              <a:buNone/>
              <a:defRPr sz="1400" b="1">
                <a:solidFill>
                  <a:schemeClr val="bg1"/>
                </a:solidFill>
              </a:defRPr>
            </a:lvl1pPr>
            <a:lvl2pPr marL="284162" indent="0">
              <a:buNone/>
              <a:defRPr b="1"/>
            </a:lvl2pPr>
            <a:lvl3pPr marL="515937" indent="0">
              <a:buNone/>
              <a:defRPr b="1"/>
            </a:lvl3pPr>
            <a:lvl4pPr marL="739775" indent="0">
              <a:buNone/>
              <a:defRPr b="1"/>
            </a:lvl4pPr>
            <a:lvl5pPr marL="971550" indent="0">
              <a:buNone/>
              <a:defRPr b="1"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2" hasCustomPrompt="1"/>
          </p:nvPr>
        </p:nvSpPr>
        <p:spPr>
          <a:xfrm>
            <a:off x="4666008" y="1996238"/>
            <a:ext cx="2087562" cy="352425"/>
          </a:xfrm>
        </p:spPr>
        <p:txBody>
          <a:bodyPr anchor="ctr"/>
          <a:lstStyle>
            <a:lvl1pPr marL="112713" indent="0">
              <a:buNone/>
              <a:defRPr sz="1400" b="1">
                <a:solidFill>
                  <a:schemeClr val="bg1"/>
                </a:solidFill>
              </a:defRPr>
            </a:lvl1pPr>
            <a:lvl2pPr marL="284162" indent="0">
              <a:buNone/>
              <a:defRPr b="1"/>
            </a:lvl2pPr>
            <a:lvl3pPr marL="515937" indent="0">
              <a:buNone/>
              <a:defRPr b="1"/>
            </a:lvl3pPr>
            <a:lvl4pPr marL="739775" indent="0">
              <a:buNone/>
              <a:defRPr b="1"/>
            </a:lvl4pPr>
            <a:lvl5pPr marL="971550" indent="0">
              <a:buNone/>
              <a:defRPr b="1"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6" name="Text Placeholder 21"/>
          <p:cNvSpPr>
            <a:spLocks noGrp="1"/>
          </p:cNvSpPr>
          <p:nvPr>
            <p:ph type="body" sz="quarter" idx="13" hasCustomPrompt="1"/>
          </p:nvPr>
        </p:nvSpPr>
        <p:spPr>
          <a:xfrm>
            <a:off x="6962168" y="1996238"/>
            <a:ext cx="2087562" cy="352425"/>
          </a:xfrm>
        </p:spPr>
        <p:txBody>
          <a:bodyPr anchor="ctr"/>
          <a:lstStyle>
            <a:lvl1pPr marL="112713" indent="0">
              <a:buNone/>
              <a:defRPr sz="1400" b="1">
                <a:solidFill>
                  <a:schemeClr val="bg1"/>
                </a:solidFill>
              </a:defRPr>
            </a:lvl1pPr>
            <a:lvl2pPr marL="284162" indent="0">
              <a:buNone/>
              <a:defRPr b="1"/>
            </a:lvl2pPr>
            <a:lvl3pPr marL="515937" indent="0">
              <a:buNone/>
              <a:defRPr b="1"/>
            </a:lvl3pPr>
            <a:lvl4pPr marL="739775" indent="0">
              <a:buNone/>
              <a:defRPr b="1"/>
            </a:lvl4pPr>
            <a:lvl5pPr marL="971550" indent="0">
              <a:buNone/>
              <a:defRPr b="1"/>
            </a:lvl5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29" name="Text Placeholder 28"/>
          <p:cNvSpPr>
            <a:spLocks noGrp="1"/>
          </p:cNvSpPr>
          <p:nvPr>
            <p:ph type="body" sz="quarter" idx="14"/>
          </p:nvPr>
        </p:nvSpPr>
        <p:spPr>
          <a:xfrm>
            <a:off x="123825" y="2363789"/>
            <a:ext cx="2087563" cy="1446212"/>
          </a:xfrm>
        </p:spPr>
        <p:txBody>
          <a:bodyPr/>
          <a:lstStyle>
            <a:lvl1pPr marL="112713" indent="0">
              <a:buNone/>
              <a:defRPr>
                <a:solidFill>
                  <a:srgbClr val="FFFFFF"/>
                </a:solidFill>
              </a:defRPr>
            </a:lvl1pPr>
            <a:lvl2pPr marL="284162" indent="0">
              <a:buNone/>
              <a:defRPr>
                <a:solidFill>
                  <a:srgbClr val="FFFFFF"/>
                </a:solidFill>
              </a:defRPr>
            </a:lvl2pPr>
            <a:lvl3pPr marL="515937" indent="0">
              <a:buNone/>
              <a:defRPr>
                <a:solidFill>
                  <a:srgbClr val="FFFFFF"/>
                </a:solidFill>
              </a:defRPr>
            </a:lvl3pPr>
            <a:lvl4pPr marL="739775" indent="0">
              <a:buNone/>
              <a:defRPr>
                <a:solidFill>
                  <a:srgbClr val="FFFFFF"/>
                </a:solidFill>
              </a:defRPr>
            </a:lvl4pPr>
            <a:lvl5pPr marL="97155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0" name="Text Placeholder 28"/>
          <p:cNvSpPr>
            <a:spLocks noGrp="1"/>
          </p:cNvSpPr>
          <p:nvPr>
            <p:ph type="body" sz="quarter" idx="15"/>
          </p:nvPr>
        </p:nvSpPr>
        <p:spPr>
          <a:xfrm>
            <a:off x="2390167" y="2363789"/>
            <a:ext cx="2087563" cy="1446212"/>
          </a:xfrm>
        </p:spPr>
        <p:txBody>
          <a:bodyPr/>
          <a:lstStyle>
            <a:lvl1pPr marL="112713" indent="0">
              <a:buNone/>
              <a:defRPr>
                <a:solidFill>
                  <a:srgbClr val="FFFFFF"/>
                </a:solidFill>
              </a:defRPr>
            </a:lvl1pPr>
            <a:lvl2pPr marL="284162" indent="0">
              <a:buNone/>
              <a:defRPr>
                <a:solidFill>
                  <a:srgbClr val="FFFFFF"/>
                </a:solidFill>
              </a:defRPr>
            </a:lvl2pPr>
            <a:lvl3pPr marL="515937" indent="0">
              <a:buNone/>
              <a:defRPr>
                <a:solidFill>
                  <a:srgbClr val="FFFFFF"/>
                </a:solidFill>
              </a:defRPr>
            </a:lvl3pPr>
            <a:lvl4pPr marL="739775" indent="0">
              <a:buNone/>
              <a:defRPr>
                <a:solidFill>
                  <a:srgbClr val="FFFFFF"/>
                </a:solidFill>
              </a:defRPr>
            </a:lvl4pPr>
            <a:lvl5pPr marL="97155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1" name="Text Placeholder 28"/>
          <p:cNvSpPr>
            <a:spLocks noGrp="1"/>
          </p:cNvSpPr>
          <p:nvPr>
            <p:ph type="body" sz="quarter" idx="16"/>
          </p:nvPr>
        </p:nvSpPr>
        <p:spPr>
          <a:xfrm>
            <a:off x="4666007" y="2363789"/>
            <a:ext cx="2087563" cy="1446212"/>
          </a:xfrm>
        </p:spPr>
        <p:txBody>
          <a:bodyPr/>
          <a:lstStyle>
            <a:lvl1pPr marL="112713" indent="0">
              <a:buNone/>
              <a:defRPr>
                <a:solidFill>
                  <a:srgbClr val="FFFFFF"/>
                </a:solidFill>
              </a:defRPr>
            </a:lvl1pPr>
            <a:lvl2pPr marL="284162" indent="0">
              <a:buNone/>
              <a:defRPr>
                <a:solidFill>
                  <a:srgbClr val="FFFFFF"/>
                </a:solidFill>
              </a:defRPr>
            </a:lvl2pPr>
            <a:lvl3pPr marL="515937" indent="0">
              <a:buNone/>
              <a:defRPr>
                <a:solidFill>
                  <a:srgbClr val="FFFFFF"/>
                </a:solidFill>
              </a:defRPr>
            </a:lvl3pPr>
            <a:lvl4pPr marL="739775" indent="0">
              <a:buNone/>
              <a:defRPr>
                <a:solidFill>
                  <a:srgbClr val="FFFFFF"/>
                </a:solidFill>
              </a:defRPr>
            </a:lvl4pPr>
            <a:lvl5pPr marL="97155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2" name="Text Placeholder 28"/>
          <p:cNvSpPr>
            <a:spLocks noGrp="1"/>
          </p:cNvSpPr>
          <p:nvPr>
            <p:ph type="body" sz="quarter" idx="17"/>
          </p:nvPr>
        </p:nvSpPr>
        <p:spPr>
          <a:xfrm>
            <a:off x="6962168" y="2363789"/>
            <a:ext cx="2087563" cy="1446212"/>
          </a:xfrm>
        </p:spPr>
        <p:txBody>
          <a:bodyPr/>
          <a:lstStyle>
            <a:lvl1pPr marL="112713" indent="0">
              <a:buNone/>
              <a:defRPr>
                <a:solidFill>
                  <a:srgbClr val="FFFFFF"/>
                </a:solidFill>
              </a:defRPr>
            </a:lvl1pPr>
            <a:lvl2pPr marL="284162" indent="0">
              <a:buNone/>
              <a:defRPr>
                <a:solidFill>
                  <a:srgbClr val="FFFFFF"/>
                </a:solidFill>
              </a:defRPr>
            </a:lvl2pPr>
            <a:lvl3pPr marL="515937" indent="0">
              <a:buNone/>
              <a:defRPr>
                <a:solidFill>
                  <a:srgbClr val="FFFFFF"/>
                </a:solidFill>
              </a:defRPr>
            </a:lvl3pPr>
            <a:lvl4pPr marL="739775" indent="0">
              <a:buNone/>
              <a:defRPr>
                <a:solidFill>
                  <a:srgbClr val="FFFFFF"/>
                </a:solidFill>
              </a:defRPr>
            </a:lvl4pPr>
            <a:lvl5pPr marL="97155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4" name="Picture Placeholder 33"/>
          <p:cNvSpPr>
            <a:spLocks noGrp="1"/>
          </p:cNvSpPr>
          <p:nvPr>
            <p:ph type="pic" sz="quarter" idx="18" hasCustomPrompt="1"/>
          </p:nvPr>
        </p:nvSpPr>
        <p:spPr>
          <a:xfrm>
            <a:off x="699837" y="1291068"/>
            <a:ext cx="838201" cy="623889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7" name="Picture Placeholder 33"/>
          <p:cNvSpPr>
            <a:spLocks noGrp="1"/>
          </p:cNvSpPr>
          <p:nvPr>
            <p:ph type="pic" sz="quarter" idx="19" hasCustomPrompt="1"/>
          </p:nvPr>
        </p:nvSpPr>
        <p:spPr>
          <a:xfrm>
            <a:off x="3006157" y="1291068"/>
            <a:ext cx="838201" cy="623889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8" name="Picture Placeholder 33"/>
          <p:cNvSpPr>
            <a:spLocks noGrp="1"/>
          </p:cNvSpPr>
          <p:nvPr>
            <p:ph type="pic" sz="quarter" idx="20" hasCustomPrompt="1"/>
          </p:nvPr>
        </p:nvSpPr>
        <p:spPr>
          <a:xfrm>
            <a:off x="5302317" y="1291068"/>
            <a:ext cx="838201" cy="623889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9" name="Picture Placeholder 33"/>
          <p:cNvSpPr>
            <a:spLocks noGrp="1"/>
          </p:cNvSpPr>
          <p:nvPr>
            <p:ph type="pic" sz="quarter" idx="21" hasCustomPrompt="1"/>
          </p:nvPr>
        </p:nvSpPr>
        <p:spPr>
          <a:xfrm>
            <a:off x="7639117" y="1291068"/>
            <a:ext cx="838201" cy="623889"/>
          </a:xfrm>
        </p:spPr>
        <p:txBody>
          <a:bodyPr anchor="ctr"/>
          <a:lstStyle>
            <a:lvl1pPr marL="112713" indent="0" algn="ctr"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28600" y="4134168"/>
            <a:ext cx="8669338" cy="596900"/>
          </a:xfrm>
        </p:spPr>
        <p:txBody>
          <a:bodyPr/>
          <a:lstStyle>
            <a:lvl1pPr marL="112713" indent="0">
              <a:buNone/>
              <a:defRPr/>
            </a:lvl1pPr>
            <a:lvl2pPr marL="284162" indent="0">
              <a:buNone/>
              <a:defRPr/>
            </a:lvl2pPr>
            <a:lvl3pPr marL="515937" indent="0">
              <a:buNone/>
              <a:defRPr/>
            </a:lvl3pPr>
            <a:lvl4pPr marL="739775" indent="0">
              <a:buNone/>
              <a:defRPr/>
            </a:lvl4pPr>
            <a:lvl5pPr marL="97155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288795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, Subhead &amp; Copy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Shape 449"/>
          <p:cNvSpPr txBox="1">
            <a:spLocks noGrp="1"/>
          </p:cNvSpPr>
          <p:nvPr>
            <p:ph type="title"/>
          </p:nvPr>
        </p:nvSpPr>
        <p:spPr>
          <a:xfrm>
            <a:off x="228600" y="102868"/>
            <a:ext cx="8668800" cy="434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Font typeface="Arial"/>
              <a:buNone/>
              <a:defRPr sz="1800"/>
            </a:lvl2pPr>
            <a:lvl3pPr lvl="2" indent="0" rtl="0">
              <a:spcBef>
                <a:spcPts val="0"/>
              </a:spcBef>
              <a:buFont typeface="Arial"/>
              <a:buNone/>
              <a:defRPr sz="1800"/>
            </a:lvl3pPr>
            <a:lvl4pPr lvl="3" indent="0" rtl="0">
              <a:spcBef>
                <a:spcPts val="0"/>
              </a:spcBef>
              <a:buFont typeface="Arial"/>
              <a:buNone/>
              <a:defRPr sz="1800"/>
            </a:lvl4pPr>
            <a:lvl5pPr lvl="4" indent="0" rtl="0">
              <a:spcBef>
                <a:spcPts val="0"/>
              </a:spcBef>
              <a:buFont typeface="Arial"/>
              <a:buNone/>
              <a:defRPr sz="1800"/>
            </a:lvl5pPr>
            <a:lvl6pPr lvl="5" indent="0" rtl="0">
              <a:spcBef>
                <a:spcPts val="0"/>
              </a:spcBef>
              <a:buFont typeface="Arial"/>
              <a:buNone/>
              <a:defRPr sz="1800"/>
            </a:lvl6pPr>
            <a:lvl7pPr lvl="6" indent="0" rtl="0">
              <a:spcBef>
                <a:spcPts val="0"/>
              </a:spcBef>
              <a:buFont typeface="Arial"/>
              <a:buNone/>
              <a:defRPr sz="1800"/>
            </a:lvl7pPr>
            <a:lvl8pPr lvl="7" indent="0" rtl="0">
              <a:spcBef>
                <a:spcPts val="0"/>
              </a:spcBef>
              <a:buFont typeface="Arial"/>
              <a:buNone/>
              <a:defRPr sz="1800"/>
            </a:lvl8pPr>
            <a:lvl9pPr lvl="8" indent="0" rtl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228600" y="538162"/>
            <a:ext cx="8668800" cy="312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1016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"/>
              <a:buChar char="▪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127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127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1412" marR="0" lvl="4" indent="1158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1" name="Shape 451"/>
          <p:cNvSpPr txBox="1">
            <a:spLocks noGrp="1"/>
          </p:cNvSpPr>
          <p:nvPr>
            <p:ph type="body" idx="2"/>
          </p:nvPr>
        </p:nvSpPr>
        <p:spPr>
          <a:xfrm>
            <a:off x="228600" y="1023937"/>
            <a:ext cx="8675700" cy="3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4162" marR="0" lvl="0" indent="199454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26000"/>
              <a:buFont typeface="Arial"/>
              <a:buChar char="•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127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"/>
              <a:buChar char="▪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127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12700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1412" marR="0" lvl="4" indent="115887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1479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Recommendatio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/>
        </p:nvSpPr>
        <p:spPr>
          <a:xfrm>
            <a:off x="247534" y="1082028"/>
            <a:ext cx="2809240" cy="36388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228600" y="102870"/>
            <a:ext cx="8668870" cy="74975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247534" y="1291068"/>
            <a:ext cx="2773112" cy="352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4162" marR="0" lvl="1" indent="-4761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15937" marR="0" lvl="2" indent="-793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Courier New"/>
              <a:buNone/>
              <a:defRPr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39775" marR="0" lvl="3" indent="-31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71550" marR="0" lvl="4" indent="-635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pic" idx="2"/>
          </p:nvPr>
        </p:nvSpPr>
        <p:spPr>
          <a:xfrm>
            <a:off x="1117329" y="1668690"/>
            <a:ext cx="1113465" cy="6238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112713" marR="0" lvl="0" indent="-11112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762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762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762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1413" marR="0" lvl="4" indent="-74612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/>
          <p:nvPr/>
        </p:nvSpPr>
        <p:spPr>
          <a:xfrm>
            <a:off x="6088230" y="1075360"/>
            <a:ext cx="2809240" cy="36388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6107164" y="1291068"/>
            <a:ext cx="2773112" cy="352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4162" marR="0" lvl="1" indent="-4761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15937" marR="0" lvl="2" indent="-793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Courier New"/>
              <a:buNone/>
              <a:defRPr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39775" marR="0" lvl="3" indent="-31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71550" marR="0" lvl="4" indent="-635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pic" idx="4"/>
          </p:nvPr>
        </p:nvSpPr>
        <p:spPr>
          <a:xfrm>
            <a:off x="6976959" y="1668690"/>
            <a:ext cx="1113465" cy="6238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112713" marR="0" lvl="0" indent="-11112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762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762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762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1413" marR="0" lvl="4" indent="-74612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5"/>
          </p:nvPr>
        </p:nvSpPr>
        <p:spPr>
          <a:xfrm>
            <a:off x="6296816" y="2363788"/>
            <a:ext cx="2411239" cy="227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4162" marR="0" lvl="1" indent="-4761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15937" marR="0" lvl="2" indent="-7937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Courier New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39775" marR="0" lvl="3" indent="-3175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71550" marR="0" lvl="4" indent="-635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/>
          <p:nvPr/>
        </p:nvSpPr>
        <p:spPr>
          <a:xfrm>
            <a:off x="3158415" y="1075360"/>
            <a:ext cx="2809240" cy="36388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Shape 44"/>
          <p:cNvSpPr txBox="1">
            <a:spLocks noGrp="1"/>
          </p:cNvSpPr>
          <p:nvPr>
            <p:ph type="body" idx="6"/>
          </p:nvPr>
        </p:nvSpPr>
        <p:spPr>
          <a:xfrm>
            <a:off x="3177349" y="1291068"/>
            <a:ext cx="2773112" cy="3524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4162" marR="0" lvl="1" indent="-4761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Noto Sans Symbols"/>
              <a:buNone/>
              <a:defRPr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15937" marR="0" lvl="2" indent="-7937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Courier New"/>
              <a:buNone/>
              <a:defRPr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39775" marR="0" lvl="3" indent="-3175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71550" marR="0" lvl="4" indent="-635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7"/>
          </p:nvPr>
        </p:nvSpPr>
        <p:spPr>
          <a:xfrm>
            <a:off x="4047144" y="1668690"/>
            <a:ext cx="1113465" cy="623889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112713" marR="0" lvl="0" indent="-11112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-762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Noto Sans Symbols"/>
              <a:buChar char="▪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685800" marR="0" lvl="2" indent="-762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Courier New"/>
              <a:buChar char="o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914400" marR="0" lvl="3" indent="-7620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141413" marR="0" lvl="4" indent="-74612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8"/>
          </p:nvPr>
        </p:nvSpPr>
        <p:spPr>
          <a:xfrm>
            <a:off x="3367001" y="2363788"/>
            <a:ext cx="2411239" cy="227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4162" marR="0" lvl="1" indent="-4761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15937" marR="0" lvl="2" indent="-7937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Courier New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39775" marR="0" lvl="3" indent="-3175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71550" marR="0" lvl="4" indent="-635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9"/>
          </p:nvPr>
        </p:nvSpPr>
        <p:spPr>
          <a:xfrm>
            <a:off x="428470" y="2363788"/>
            <a:ext cx="2411239" cy="227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284162" marR="0" lvl="1" indent="-4761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Noto Sans Symbols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515937" marR="0" lvl="2" indent="-7937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Courier New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739775" marR="0" lvl="3" indent="-3175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971550" marR="0" lvl="4" indent="-6350" algn="ctr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Font typeface="Arial"/>
              <a:buNone/>
              <a:defRPr sz="16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9401094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8453375" y="479630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fld id="{00000000-1234-1234-1234-123412341234}" type="slidenum">
              <a:rPr lang="en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title"/>
          </p:nvPr>
        </p:nvSpPr>
        <p:spPr>
          <a:xfrm>
            <a:off x="228600" y="102869"/>
            <a:ext cx="8668800" cy="74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  <a:defRPr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 rtl="0">
              <a:spcBef>
                <a:spcPts val="0"/>
              </a:spcBef>
              <a:buNone/>
              <a:defRPr sz="1800"/>
            </a:lvl2pPr>
            <a:lvl3pPr lvl="2" indent="0" rtl="0">
              <a:spcBef>
                <a:spcPts val="0"/>
              </a:spcBef>
              <a:buNone/>
              <a:defRPr sz="1800"/>
            </a:lvl3pPr>
            <a:lvl4pPr lvl="3" indent="0" rtl="0">
              <a:spcBef>
                <a:spcPts val="0"/>
              </a:spcBef>
              <a:buNone/>
              <a:defRPr sz="1800"/>
            </a:lvl4pPr>
            <a:lvl5pPr lvl="4" indent="0" rtl="0">
              <a:spcBef>
                <a:spcPts val="0"/>
              </a:spcBef>
              <a:buNone/>
              <a:defRPr sz="1800"/>
            </a:lvl5pPr>
            <a:lvl6pPr lvl="5" indent="0" rtl="0">
              <a:spcBef>
                <a:spcPts val="0"/>
              </a:spcBef>
              <a:buNone/>
              <a:defRPr sz="1800"/>
            </a:lvl6pPr>
            <a:lvl7pPr lvl="6" indent="0" rtl="0">
              <a:spcBef>
                <a:spcPts val="0"/>
              </a:spcBef>
              <a:buNone/>
              <a:defRPr sz="1800"/>
            </a:lvl7pPr>
            <a:lvl8pPr lvl="7" indent="0" rtl="0">
              <a:spcBef>
                <a:spcPts val="0"/>
              </a:spcBef>
              <a:buNone/>
              <a:defRPr sz="1800"/>
            </a:lvl8pPr>
            <a:lvl9pPr lvl="8" indent="0" rtl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95310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 Hotel Room Cali // Comp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447" y="0"/>
            <a:ext cx="9144724" cy="4165600"/>
          </a:xfrm>
          <a:prstGeom prst="rect">
            <a:avLst/>
          </a:prstGeom>
        </p:spPr>
      </p:pic>
      <p:sp>
        <p:nvSpPr>
          <p:cNvPr id="13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981923" y="2189192"/>
            <a:ext cx="5181600" cy="27432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60619" y="981679"/>
            <a:ext cx="8229600" cy="105335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981923" y="2947746"/>
            <a:ext cx="5181600" cy="37390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6877" y="4485688"/>
            <a:ext cx="1828800" cy="411238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-723" y="5093686"/>
            <a:ext cx="9144000" cy="45720"/>
          </a:xfrm>
          <a:prstGeom prst="rect">
            <a:avLst/>
          </a:prstGeom>
          <a:gradFill>
            <a:gsLst>
              <a:gs pos="0">
                <a:srgbClr val="FF6600"/>
              </a:gs>
              <a:gs pos="100000">
                <a:srgbClr val="EE4206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 txBox="1">
            <a:spLocks/>
          </p:cNvSpPr>
          <p:nvPr userDrawn="1"/>
        </p:nvSpPr>
        <p:spPr>
          <a:xfrm>
            <a:off x="6593840" y="4833229"/>
            <a:ext cx="2438400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tx1"/>
                </a:solidFill>
              </a:rPr>
              <a:t>Confidential &amp; Proprietary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Hotel Room Cali // Comp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594" y="-1"/>
            <a:ext cx="9147594" cy="514350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91267" y="3145116"/>
            <a:ext cx="6766859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981200" y="3660587"/>
            <a:ext cx="5181600" cy="27432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9896" y="2032003"/>
            <a:ext cx="8229600" cy="105335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981200" y="3234764"/>
            <a:ext cx="5181600" cy="37390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635" y="986121"/>
            <a:ext cx="1044731" cy="10458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3"/>
          <p:cNvSpPr txBox="1">
            <a:spLocks/>
          </p:cNvSpPr>
          <p:nvPr userDrawn="1"/>
        </p:nvSpPr>
        <p:spPr>
          <a:xfrm>
            <a:off x="6593840" y="4833229"/>
            <a:ext cx="2438400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24557561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 Hotel Room Cali // Comp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5630" cy="514350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91267" y="3145116"/>
            <a:ext cx="6766859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981200" y="3660587"/>
            <a:ext cx="5181600" cy="27432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9896" y="2032003"/>
            <a:ext cx="8229600" cy="105335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981200" y="3234764"/>
            <a:ext cx="5181600" cy="37390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635" y="986121"/>
            <a:ext cx="1044731" cy="10458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3"/>
          <p:cNvSpPr txBox="1">
            <a:spLocks/>
          </p:cNvSpPr>
          <p:nvPr userDrawn="1"/>
        </p:nvSpPr>
        <p:spPr>
          <a:xfrm>
            <a:off x="6593840" y="4833229"/>
            <a:ext cx="2438400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 Hotel Room Cali // Compa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55836" cy="5143501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91267" y="3145116"/>
            <a:ext cx="6766859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1981200" y="3660587"/>
            <a:ext cx="5181600" cy="274320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459896" y="2032003"/>
            <a:ext cx="8229600" cy="1053352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1981200" y="3234764"/>
            <a:ext cx="5181600" cy="373902"/>
          </a:xfr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bg1"/>
                </a:solidFill>
              </a:defRPr>
            </a:lvl2pPr>
            <a:lvl3pPr marL="457200" indent="0" algn="ctr">
              <a:buNone/>
              <a:defRPr>
                <a:solidFill>
                  <a:schemeClr val="bg1"/>
                </a:solidFill>
              </a:defRPr>
            </a:lvl3pPr>
            <a:lvl4pPr marL="685800" indent="0" algn="ctr">
              <a:buNone/>
              <a:defRPr>
                <a:solidFill>
                  <a:schemeClr val="bg1"/>
                </a:solidFill>
              </a:defRPr>
            </a:lvl4pPr>
            <a:lvl5pPr marL="9144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Name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9635" y="986121"/>
            <a:ext cx="1044731" cy="104588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 Placeholder 3"/>
          <p:cNvSpPr txBox="1">
            <a:spLocks/>
          </p:cNvSpPr>
          <p:nvPr userDrawn="1"/>
        </p:nvSpPr>
        <p:spPr>
          <a:xfrm>
            <a:off x="6593840" y="4833229"/>
            <a:ext cx="2438400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bg1"/>
                </a:solidFill>
              </a:rPr>
              <a:t>Confidential &amp; Proprietary</a:t>
            </a:r>
          </a:p>
        </p:txBody>
      </p:sp>
    </p:spTree>
    <p:extLst/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2870"/>
            <a:ext cx="8668870" cy="74975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23938"/>
            <a:ext cx="8675687" cy="364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83913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&amp;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2870"/>
            <a:ext cx="8668870" cy="749754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8"/>
          <p:cNvSpPr>
            <a:spLocks noGrp="1"/>
          </p:cNvSpPr>
          <p:nvPr>
            <p:ph sz="quarter" idx="12"/>
          </p:nvPr>
        </p:nvSpPr>
        <p:spPr>
          <a:xfrm>
            <a:off x="228600" y="1023938"/>
            <a:ext cx="4089399" cy="364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3"/>
          </p:nvPr>
        </p:nvSpPr>
        <p:spPr>
          <a:xfrm>
            <a:off x="4808071" y="1023938"/>
            <a:ext cx="4089399" cy="3644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/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568960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3505200" y="3770342"/>
            <a:ext cx="2143760" cy="1320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4805680" y="0"/>
            <a:ext cx="4338320" cy="5091142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1177069"/>
            <a:ext cx="4264039" cy="1440478"/>
          </a:xfrm>
        </p:spPr>
        <p:txBody>
          <a:bodyPr/>
          <a:lstStyle>
            <a:lvl1pPr marL="112713" indent="0">
              <a:buNone/>
              <a:defRPr sz="9600" b="1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ct val="25000"/>
            </a:pPr>
            <a:r>
              <a:rPr lang="en-US" sz="10000" dirty="0">
                <a:solidFill>
                  <a:schemeClr val="accent1"/>
                </a:solidFill>
              </a:rPr>
              <a:t>76%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03200" y="4265401"/>
            <a:ext cx="4264039" cy="519112"/>
          </a:xfrm>
        </p:spPr>
        <p:txBody>
          <a:bodyPr/>
          <a:lstStyle>
            <a:lvl1pPr marL="283464" indent="0">
              <a:buNone/>
              <a:defRPr sz="900">
                <a:solidFill>
                  <a:schemeClr val="tx1"/>
                </a:solidFill>
              </a:defRPr>
            </a:lvl1pPr>
          </a:lstStyle>
          <a:p>
            <a:pPr>
              <a:spcBef>
                <a:spcPts val="0"/>
              </a:spcBef>
              <a:buClr>
                <a:srgbClr val="000000"/>
              </a:buClr>
              <a:buSzPct val="137500"/>
            </a:pPr>
            <a:r>
              <a:rPr lang="en-US" sz="800" b="0" dirty="0" err="1"/>
              <a:t>AdWeek</a:t>
            </a:r>
            <a:r>
              <a:rPr lang="en-US" sz="800" b="0" dirty="0"/>
              <a:t> August 2015, “Social Media and Travel Go Hand in Hand (Infographic)”</a:t>
            </a:r>
          </a:p>
        </p:txBody>
      </p:sp>
      <p:sp>
        <p:nvSpPr>
          <p:cNvPr id="10" name="Text Placeholder 3"/>
          <p:cNvSpPr txBox="1">
            <a:spLocks/>
          </p:cNvSpPr>
          <p:nvPr userDrawn="1"/>
        </p:nvSpPr>
        <p:spPr>
          <a:xfrm>
            <a:off x="2865120" y="4833229"/>
            <a:ext cx="1602119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tx1"/>
                </a:solidFill>
              </a:rPr>
              <a:t>Confidential &amp; Proprietary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203199" y="2617546"/>
            <a:ext cx="4264039" cy="1647855"/>
          </a:xfrm>
        </p:spPr>
        <p:txBody>
          <a:bodyPr/>
          <a:lstStyle>
            <a:lvl1pPr marL="228600" indent="-228600" algn="l" hangingPunct="1">
              <a:spcBef>
                <a:spcPts val="600"/>
              </a:spcBef>
              <a:buFont typeface="Arial" charset="0"/>
              <a:buNone/>
              <a:defRPr sz="2400" b="1" baseline="0">
                <a:latin typeface="Arial" charset="0"/>
                <a:ea typeface="Arial" charset="0"/>
                <a:cs typeface="Arial" charset="0"/>
              </a:defRPr>
            </a:lvl1pPr>
            <a:lvl2pPr>
              <a:defRPr sz="2400"/>
            </a:lvl2pPr>
          </a:lstStyle>
          <a:p>
            <a:pPr marL="284163" marR="0" lvl="0" indent="-171450" algn="l" defTabSz="4572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tx2"/>
              </a:buClr>
              <a:buSzPct val="126000"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327961" y="2170694"/>
            <a:ext cx="3293758" cy="749754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/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599" y="1131570"/>
            <a:ext cx="8668871" cy="34975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9" name="Picture 18" descr="Sojern Logo_M.png"/>
          <p:cNvPicPr>
            <a:picLocks noChangeAspect="1"/>
          </p:cNvPicPr>
          <p:nvPr/>
        </p:nvPicPr>
        <p:blipFill>
          <a:blip r:embed="rId27" cstate="screen">
            <a:duotone>
              <a:prstClr val="black"/>
              <a:srgbClr val="64646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599" y="4843026"/>
            <a:ext cx="751766" cy="162168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47055" y="95674"/>
            <a:ext cx="81545" cy="7579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A350B"/>
              </a:solidFill>
              <a:latin typeface="+mj-lt"/>
            </a:endParaRPr>
          </a:p>
        </p:txBody>
      </p:sp>
      <p:sp>
        <p:nvSpPr>
          <p:cNvPr id="43" name="Title Placeholder 42"/>
          <p:cNvSpPr>
            <a:spLocks noGrp="1"/>
          </p:cNvSpPr>
          <p:nvPr>
            <p:ph type="title"/>
          </p:nvPr>
        </p:nvSpPr>
        <p:spPr>
          <a:xfrm>
            <a:off x="228600" y="102870"/>
            <a:ext cx="8668870" cy="4350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Title</a:t>
            </a:r>
          </a:p>
        </p:txBody>
      </p:sp>
      <p:sp>
        <p:nvSpPr>
          <p:cNvPr id="20" name="Slide Number Placeholder 5"/>
          <p:cNvSpPr txBox="1">
            <a:spLocks/>
          </p:cNvSpPr>
          <p:nvPr/>
        </p:nvSpPr>
        <p:spPr>
          <a:xfrm>
            <a:off x="7010400" y="4812546"/>
            <a:ext cx="188707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2D37D9-6FE2-0942-8CD8-A67953C0D763}" type="slidenum">
              <a:rPr lang="en-US" sz="900" smtClean="0"/>
              <a:pPr/>
              <a:t>‹#›</a:t>
            </a:fld>
            <a:endParaRPr lang="en-US" sz="900" dirty="0"/>
          </a:p>
        </p:txBody>
      </p:sp>
      <p:sp>
        <p:nvSpPr>
          <p:cNvPr id="26" name="Rectangle 25"/>
          <p:cNvSpPr/>
          <p:nvPr userDrawn="1"/>
        </p:nvSpPr>
        <p:spPr>
          <a:xfrm>
            <a:off x="-723" y="5093686"/>
            <a:ext cx="9144000" cy="45720"/>
          </a:xfrm>
          <a:prstGeom prst="rect">
            <a:avLst/>
          </a:prstGeom>
          <a:gradFill>
            <a:gsLst>
              <a:gs pos="0">
                <a:srgbClr val="FF6600"/>
              </a:gs>
              <a:gs pos="40000">
                <a:srgbClr val="E64D00"/>
              </a:gs>
              <a:gs pos="100000">
                <a:srgbClr val="CC3300"/>
              </a:gs>
            </a:gsLst>
            <a:lin ang="270000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3"/>
          <p:cNvSpPr txBox="1">
            <a:spLocks/>
          </p:cNvSpPr>
          <p:nvPr userDrawn="1"/>
        </p:nvSpPr>
        <p:spPr>
          <a:xfrm>
            <a:off x="6593840" y="4833229"/>
            <a:ext cx="2438400" cy="358987"/>
          </a:xfrm>
          <a:prstGeom prst="rect">
            <a:avLst/>
          </a:prstGeom>
        </p:spPr>
        <p:txBody>
          <a:bodyPr anchor="t"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 algn="ctr">
              <a:buNone/>
            </a:pPr>
            <a:r>
              <a:rPr lang="en-US" sz="900" dirty="0">
                <a:solidFill>
                  <a:schemeClr val="tx1"/>
                </a:solidFill>
              </a:rPr>
              <a:t>Confidential &amp; Proprietary</a:t>
            </a:r>
          </a:p>
        </p:txBody>
      </p:sp>
    </p:spTree>
    <p:extLst>
      <p:ext uri="{BB962C8B-B14F-4D97-AF65-F5344CB8AC3E}">
        <p14:creationId xmlns:p14="http://schemas.microsoft.com/office/powerpoint/2010/main" val="169886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31" r:id="rId2"/>
    <p:sldLayoutId id="2147483832" r:id="rId3"/>
    <p:sldLayoutId id="2147483814" r:id="rId4"/>
    <p:sldLayoutId id="2147483829" r:id="rId5"/>
    <p:sldLayoutId id="2147483830" r:id="rId6"/>
    <p:sldLayoutId id="2147483779" r:id="rId7"/>
    <p:sldLayoutId id="2147483833" r:id="rId8"/>
    <p:sldLayoutId id="2147483823" r:id="rId9"/>
    <p:sldLayoutId id="2147483824" r:id="rId10"/>
    <p:sldLayoutId id="2147483822" r:id="rId11"/>
    <p:sldLayoutId id="2147483782" r:id="rId12"/>
    <p:sldLayoutId id="2147483835" r:id="rId13"/>
    <p:sldLayoutId id="2147483785" r:id="rId14"/>
    <p:sldLayoutId id="2147483828" r:id="rId15"/>
    <p:sldLayoutId id="2147483834" r:id="rId16"/>
    <p:sldLayoutId id="2147483827" r:id="rId17"/>
    <p:sldLayoutId id="2147483826" r:id="rId18"/>
    <p:sldLayoutId id="2147483825" r:id="rId19"/>
    <p:sldLayoutId id="2147483800" r:id="rId20"/>
    <p:sldLayoutId id="2147483818" r:id="rId21"/>
    <p:sldLayoutId id="2147483836" r:id="rId22"/>
    <p:sldLayoutId id="2147483837" r:id="rId23"/>
    <p:sldLayoutId id="2147483838" r:id="rId24"/>
    <p:sldLayoutId id="2147483839" r:id="rId25"/>
  </p:sldLayoutIdLst>
  <p:transition>
    <p:fade/>
  </p:transition>
  <p:txStyles>
    <p:titleStyle>
      <a:lvl1pPr marL="0" indent="0" algn="l" defTabSz="457200" rtl="0" eaLnBrk="1" latinLnBrk="0" hangingPunct="1">
        <a:spcBef>
          <a:spcPct val="0"/>
        </a:spcBef>
        <a:buClr>
          <a:schemeClr val="accent1"/>
        </a:buClr>
        <a:buFont typeface="Arial"/>
        <a:buNone/>
        <a:defRPr lang="en-US" altLang="ko-KR" sz="25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284163" indent="-171450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SzPct val="126000"/>
        <a:buFont typeface="Arial"/>
        <a:buChar char="•"/>
        <a:defRPr sz="1600" kern="1200">
          <a:solidFill>
            <a:srgbClr val="464646"/>
          </a:solidFill>
          <a:latin typeface="Arial"/>
          <a:ea typeface="+mn-ea"/>
          <a:cs typeface="+mn-cs"/>
        </a:defRPr>
      </a:lvl1pPr>
      <a:lvl2pPr marL="457200" indent="-173038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Wingdings" charset="2"/>
        <a:buChar char="§"/>
        <a:defRPr sz="1600" kern="1200">
          <a:solidFill>
            <a:srgbClr val="464646"/>
          </a:solidFill>
          <a:latin typeface="Arial"/>
          <a:ea typeface="+mn-ea"/>
          <a:cs typeface="+mn-cs"/>
        </a:defRPr>
      </a:lvl2pPr>
      <a:lvl3pPr marL="685800" indent="-169863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Courier New"/>
        <a:buChar char="o"/>
        <a:defRPr sz="1600" kern="1200">
          <a:solidFill>
            <a:srgbClr val="464646"/>
          </a:solidFill>
          <a:latin typeface="Arial"/>
          <a:ea typeface="+mn-ea"/>
          <a:cs typeface="+mn-cs"/>
        </a:defRPr>
      </a:lvl3pPr>
      <a:lvl4pPr marL="914400" indent="-174625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/>
        <a:buChar char="•"/>
        <a:defRPr sz="1600" kern="1200">
          <a:solidFill>
            <a:srgbClr val="464646"/>
          </a:solidFill>
          <a:latin typeface="Arial"/>
          <a:ea typeface="+mn-ea"/>
          <a:cs typeface="+mn-cs"/>
        </a:defRPr>
      </a:lvl4pPr>
      <a:lvl5pPr marL="1141413" indent="-169863" algn="l" defTabSz="457200" rtl="0" eaLnBrk="1" latinLnBrk="0" hangingPunct="1">
        <a:lnSpc>
          <a:spcPct val="100000"/>
        </a:lnSpc>
        <a:spcBef>
          <a:spcPts val="700"/>
        </a:spcBef>
        <a:buClr>
          <a:schemeClr val="tx2"/>
        </a:buClr>
        <a:buFont typeface="Arial"/>
        <a:buChar char="•"/>
        <a:defRPr sz="1600" kern="1200">
          <a:solidFill>
            <a:srgbClr val="464646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26" Type="http://schemas.openxmlformats.org/officeDocument/2006/relationships/image" Target="../media/image65.png"/><Relationship Id="rId3" Type="http://schemas.openxmlformats.org/officeDocument/2006/relationships/image" Target="../media/image42.png"/><Relationship Id="rId21" Type="http://schemas.openxmlformats.org/officeDocument/2006/relationships/image" Target="../media/image60.jp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5" Type="http://schemas.openxmlformats.org/officeDocument/2006/relationships/image" Target="../media/image64.png"/><Relationship Id="rId2" Type="http://schemas.openxmlformats.org/officeDocument/2006/relationships/image" Target="../media/image41.png"/><Relationship Id="rId16" Type="http://schemas.openxmlformats.org/officeDocument/2006/relationships/image" Target="../media/image55.png"/><Relationship Id="rId20" Type="http://schemas.openxmlformats.org/officeDocument/2006/relationships/image" Target="../media/image59.png"/><Relationship Id="rId29" Type="http://schemas.openxmlformats.org/officeDocument/2006/relationships/image" Target="../media/image68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3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23" Type="http://schemas.openxmlformats.org/officeDocument/2006/relationships/image" Target="../media/image62.png"/><Relationship Id="rId28" Type="http://schemas.openxmlformats.org/officeDocument/2006/relationships/image" Target="../media/image67.png"/><Relationship Id="rId10" Type="http://schemas.openxmlformats.org/officeDocument/2006/relationships/image" Target="../media/image49.jpg"/><Relationship Id="rId19" Type="http://schemas.openxmlformats.org/officeDocument/2006/relationships/image" Target="../media/image58.gif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Relationship Id="rId22" Type="http://schemas.openxmlformats.org/officeDocument/2006/relationships/image" Target="../media/image61.png"/><Relationship Id="rId27" Type="http://schemas.openxmlformats.org/officeDocument/2006/relationships/image" Target="../media/image6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10/17/2017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Sojern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Idaho Travel Council Grant Summit</a:t>
            </a:r>
          </a:p>
        </p:txBody>
      </p:sp>
    </p:spTree>
    <p:extLst>
      <p:ext uri="{BB962C8B-B14F-4D97-AF65-F5344CB8AC3E}">
        <p14:creationId xmlns:p14="http://schemas.microsoft.com/office/powerpoint/2010/main" val="332573518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Post Campaign Analytics</a:t>
            </a:r>
            <a:endParaRPr lang="en-US" sz="2400" dirty="0"/>
          </a:p>
        </p:txBody>
      </p:sp>
      <p:pic>
        <p:nvPicPr>
          <p:cNvPr id="4" name="Content Placeholder 4" descr="Screen Shot 2016-01-06 at 1.15.16 PM.png">
            <a:extLst>
              <a:ext uri="{FF2B5EF4-FFF2-40B4-BE49-F238E27FC236}">
                <a16:creationId xmlns:a16="http://schemas.microsoft.com/office/drawing/2014/main" id="{0D9B9120-C079-4671-917A-625F42B690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63" b="2993"/>
          <a:stretch/>
        </p:blipFill>
        <p:spPr>
          <a:xfrm>
            <a:off x="356562" y="648707"/>
            <a:ext cx="8547725" cy="378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29239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229564" y="264712"/>
            <a:ext cx="8668800" cy="434999"/>
          </a:xfrm>
        </p:spPr>
        <p:txBody>
          <a:bodyPr/>
          <a:lstStyle/>
          <a:p>
            <a:r>
              <a:rPr lang="en-GB" sz="2400" dirty="0">
                <a:latin typeface="Arial" charset="0"/>
                <a:ea typeface="Gulim" charset="0"/>
              </a:rPr>
              <a:t>Customer Profile Report</a:t>
            </a:r>
          </a:p>
        </p:txBody>
      </p:sp>
      <p:sp>
        <p:nvSpPr>
          <p:cNvPr id="33794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62941" y="741523"/>
            <a:ext cx="7802047" cy="281822"/>
          </a:xfrm>
          <a:prstGeom prst="rect">
            <a:avLst/>
          </a:prstGeom>
        </p:spPr>
        <p:txBody>
          <a:bodyPr/>
          <a:lstStyle/>
          <a:p>
            <a:pPr indent="100727"/>
            <a:r>
              <a:rPr lang="en-GB" altLang="en-US" dirty="0">
                <a:latin typeface="Arial" charset="0"/>
                <a:ea typeface="MS PGothic" charset="-128"/>
              </a:rPr>
              <a:t>We help you understand your customers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8" y="1195865"/>
            <a:ext cx="2880360" cy="182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379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826" y="1969533"/>
            <a:ext cx="4150162" cy="2734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25" b="93974"/>
          <a:stretch>
            <a:fillRect/>
          </a:stretch>
        </p:blipFill>
        <p:spPr bwMode="auto">
          <a:xfrm>
            <a:off x="4457344" y="1969534"/>
            <a:ext cx="2918937" cy="35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343" y="1105852"/>
            <a:ext cx="3865126" cy="863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2623" y="2623173"/>
            <a:ext cx="3155544" cy="20804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6341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26982" y="947232"/>
            <a:ext cx="2751114" cy="1852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326982" y="2929883"/>
            <a:ext cx="2751114" cy="1852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213039" y="947232"/>
            <a:ext cx="2751114" cy="1852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213039" y="2929883"/>
            <a:ext cx="2751114" cy="1852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6080853" y="947232"/>
            <a:ext cx="2751114" cy="1852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6080853" y="2929883"/>
            <a:ext cx="2751114" cy="18524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Sojern?</a:t>
            </a:r>
          </a:p>
        </p:txBody>
      </p:sp>
      <p:sp>
        <p:nvSpPr>
          <p:cNvPr id="6" name="Rectangle 5"/>
          <p:cNvSpPr/>
          <p:nvPr/>
        </p:nvSpPr>
        <p:spPr>
          <a:xfrm>
            <a:off x="326982" y="1898871"/>
            <a:ext cx="275111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Dedicated Tourism</a:t>
            </a:r>
            <a:br>
              <a:rPr lang="en-US" sz="1600" b="1" dirty="0"/>
            </a:br>
            <a:r>
              <a:rPr lang="en-US" sz="1600" b="1" dirty="0"/>
              <a:t>Team</a:t>
            </a:r>
          </a:p>
        </p:txBody>
      </p:sp>
      <p:sp>
        <p:nvSpPr>
          <p:cNvPr id="7" name="Rectangle 6"/>
          <p:cNvSpPr/>
          <p:nvPr/>
        </p:nvSpPr>
        <p:spPr>
          <a:xfrm>
            <a:off x="3206600" y="1898871"/>
            <a:ext cx="277549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Strong Performance Record for Destinations &amp; Attraction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6080853" y="1898871"/>
            <a:ext cx="2751113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/>
              <a:t>Stellar Customer</a:t>
            </a:r>
            <a:br>
              <a:rPr lang="en-US" sz="1600" b="1" dirty="0"/>
            </a:br>
            <a:r>
              <a:rPr lang="en-US" sz="1600" b="1" dirty="0"/>
              <a:t>Service</a:t>
            </a:r>
          </a:p>
        </p:txBody>
      </p:sp>
      <p:sp>
        <p:nvSpPr>
          <p:cNvPr id="9" name="Rectangle 8"/>
          <p:cNvSpPr/>
          <p:nvPr/>
        </p:nvSpPr>
        <p:spPr>
          <a:xfrm>
            <a:off x="326983" y="3993276"/>
            <a:ext cx="2751114" cy="58477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600" b="1" dirty="0"/>
              <a:t>Culture of</a:t>
            </a:r>
            <a:br>
              <a:rPr lang="en-US" sz="1600" b="1" dirty="0"/>
            </a:br>
            <a:r>
              <a:rPr lang="en-US" sz="1600" b="1" dirty="0"/>
              <a:t>Excellence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6600" y="3993276"/>
            <a:ext cx="2775492" cy="58477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600" b="1" dirty="0"/>
              <a:t>Added Value</a:t>
            </a:r>
          </a:p>
          <a:p>
            <a:pPr algn="ctr"/>
            <a:r>
              <a:rPr lang="en-US" sz="1600" b="1" dirty="0"/>
              <a:t>Data Insights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40371" y="3993276"/>
            <a:ext cx="2641638" cy="58477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1600" b="1" dirty="0"/>
              <a:t>Proactive Optimization</a:t>
            </a:r>
            <a:br>
              <a:rPr lang="en-US" sz="1600" b="1" dirty="0"/>
            </a:br>
            <a:r>
              <a:rPr lang="en-US" sz="1600" b="1" dirty="0"/>
              <a:t>&amp; Campaign Reporting</a:t>
            </a: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39" y="3128564"/>
            <a:ext cx="914400" cy="9144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03" y="1045982"/>
            <a:ext cx="914400" cy="914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46" y="1045982"/>
            <a:ext cx="914400" cy="9144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9209" y="1045982"/>
            <a:ext cx="914400" cy="9144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46" y="3128564"/>
            <a:ext cx="914400" cy="9144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903" y="31285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1126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Meredith Dillon</a:t>
            </a:r>
          </a:p>
          <a:p>
            <a:r>
              <a:rPr lang="en-US" dirty="0"/>
              <a:t>Sales Director, Tourism</a:t>
            </a:r>
          </a:p>
          <a:p>
            <a:r>
              <a:rPr lang="en-US" dirty="0"/>
              <a:t>meredith.dillon@sojern.com</a:t>
            </a:r>
          </a:p>
          <a:p>
            <a:r>
              <a:rPr lang="en-US" dirty="0"/>
              <a:t>312-480-0056</a:t>
            </a:r>
          </a:p>
        </p:txBody>
      </p:sp>
    </p:spTree>
    <p:extLst>
      <p:ext uri="{BB962C8B-B14F-4D97-AF65-F5344CB8AC3E}">
        <p14:creationId xmlns:p14="http://schemas.microsoft.com/office/powerpoint/2010/main" val="2535766067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_sojern-notag-white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1281" y="4510988"/>
            <a:ext cx="1361440" cy="30576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2467" y="444789"/>
            <a:ext cx="8542866" cy="1625600"/>
          </a:xfrm>
        </p:spPr>
        <p:txBody>
          <a:bodyPr>
            <a:normAutofit/>
          </a:bodyPr>
          <a:lstStyle/>
          <a:p>
            <a:r>
              <a:rPr lang="en-US" sz="4500" dirty="0"/>
              <a:t>Travel’s Direct Demand</a:t>
            </a:r>
            <a:br>
              <a:rPr lang="en-US" sz="4500" dirty="0"/>
            </a:br>
            <a:r>
              <a:rPr lang="en-US" sz="4500" dirty="0"/>
              <a:t>Engine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05524" y="2152514"/>
            <a:ext cx="8132952" cy="1371600"/>
          </a:xfrm>
        </p:spPr>
        <p:txBody>
          <a:bodyPr/>
          <a:lstStyle/>
          <a:p>
            <a:r>
              <a:rPr lang="en-US" dirty="0"/>
              <a:t>Specializing in traveler path-to-purchase data for over a decade, Sojern activates multi-channel branding and performance solutions built on predictive data science, billions of search and booking intent signals, and real-time analysis of the world’s traveler profiles. </a:t>
            </a:r>
          </a:p>
          <a:p>
            <a:r>
              <a:rPr lang="en-US" dirty="0"/>
              <a:t>Partner with us to experience the difference in our results and see how we help deliver $10B+ in generated bookings for our clients each year. </a:t>
            </a:r>
          </a:p>
        </p:txBody>
      </p:sp>
    </p:spTree>
    <p:extLst>
      <p:ext uri="{BB962C8B-B14F-4D97-AF65-F5344CB8AC3E}">
        <p14:creationId xmlns:p14="http://schemas.microsoft.com/office/powerpoint/2010/main" val="411962243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Shape 2210"/>
          <p:cNvPicPr preferRelativeResize="0"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2614" y="3899290"/>
            <a:ext cx="674400" cy="67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2211"/>
          <p:cNvPicPr preferRelativeResize="0"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5296" y="3898483"/>
            <a:ext cx="674400" cy="67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220"/>
          <p:cNvSpPr/>
          <p:nvPr/>
        </p:nvSpPr>
        <p:spPr>
          <a:xfrm>
            <a:off x="7593224" y="1546204"/>
            <a:ext cx="1371600" cy="461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 Campaign Reports</a:t>
            </a:r>
          </a:p>
        </p:txBody>
      </p:sp>
      <p:sp>
        <p:nvSpPr>
          <p:cNvPr id="26" name="Shape 2221"/>
          <p:cNvSpPr/>
          <p:nvPr/>
        </p:nvSpPr>
        <p:spPr>
          <a:xfrm>
            <a:off x="7593224" y="2060721"/>
            <a:ext cx="145334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Custom Insights</a:t>
            </a:r>
          </a:p>
        </p:txBody>
      </p:sp>
      <p:sp>
        <p:nvSpPr>
          <p:cNvPr id="27" name="Shape 2237"/>
          <p:cNvSpPr txBox="1"/>
          <p:nvPr/>
        </p:nvSpPr>
        <p:spPr>
          <a:xfrm>
            <a:off x="528986" y="878535"/>
            <a:ext cx="1600200" cy="218704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Travel Partners</a:t>
            </a:r>
          </a:p>
          <a:p>
            <a:pPr marL="0" marR="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Purchase Behavior</a:t>
            </a:r>
          </a:p>
          <a:p>
            <a:pPr marL="0" marR="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Demographics</a:t>
            </a:r>
          </a:p>
          <a:p>
            <a:pPr marL="0" marR="0" lvl="0" indent="0" algn="l" rtl="0">
              <a:lnSpc>
                <a:spcPct val="200000"/>
              </a:lnSpc>
              <a:spcBef>
                <a:spcPts val="600"/>
              </a:spcBef>
              <a:spcAft>
                <a:spcPts val="0"/>
              </a:spcAft>
              <a:buSzPct val="25000"/>
              <a:buNone/>
            </a:pP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 Activity</a:t>
            </a:r>
          </a:p>
          <a:p>
            <a:pPr marL="0" marR="0" lvl="0" indent="0" algn="l" rtl="0">
              <a:lnSpc>
                <a:spcPct val="200000"/>
              </a:lnSpc>
              <a:spcBef>
                <a:spcPts val="600"/>
              </a:spcBef>
              <a:buSzPct val="25000"/>
              <a:buNone/>
            </a:pPr>
            <a:r>
              <a:rPr lang="en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Response Data</a:t>
            </a:r>
          </a:p>
        </p:txBody>
      </p:sp>
      <p:pic>
        <p:nvPicPr>
          <p:cNvPr id="28" name="Shape 2241"/>
          <p:cNvPicPr preferRelativeResize="0"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844" y="1575552"/>
            <a:ext cx="411600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Shape 2246"/>
          <p:cNvPicPr preferRelativeResize="0"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2" y="1797467"/>
            <a:ext cx="411600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Shape 2247"/>
          <p:cNvPicPr preferRelativeResize="0"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2" y="1360770"/>
            <a:ext cx="411600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Shape 2248"/>
          <p:cNvPicPr preferRelativeResize="0"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2" y="2675878"/>
            <a:ext cx="411600" cy="4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Shape 2249"/>
          <p:cNvSpPr txBox="1"/>
          <p:nvPr/>
        </p:nvSpPr>
        <p:spPr>
          <a:xfrm>
            <a:off x="2824438" y="4519092"/>
            <a:ext cx="990600" cy="2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MOBILE</a:t>
            </a:r>
          </a:p>
        </p:txBody>
      </p:sp>
      <p:sp>
        <p:nvSpPr>
          <p:cNvPr id="33" name="Shape 2250"/>
          <p:cNvSpPr txBox="1"/>
          <p:nvPr/>
        </p:nvSpPr>
        <p:spPr>
          <a:xfrm>
            <a:off x="4721912" y="4519092"/>
            <a:ext cx="914400" cy="400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EMERGING CHANNELS</a:t>
            </a:r>
          </a:p>
        </p:txBody>
      </p:sp>
      <p:sp>
        <p:nvSpPr>
          <p:cNvPr id="34" name="Shape 2251"/>
          <p:cNvSpPr txBox="1"/>
          <p:nvPr/>
        </p:nvSpPr>
        <p:spPr>
          <a:xfrm>
            <a:off x="3659196" y="4519092"/>
            <a:ext cx="1066800" cy="2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VIDEO</a:t>
            </a:r>
          </a:p>
        </p:txBody>
      </p:sp>
      <p:sp>
        <p:nvSpPr>
          <p:cNvPr id="35" name="Shape 2252"/>
          <p:cNvSpPr txBox="1"/>
          <p:nvPr/>
        </p:nvSpPr>
        <p:spPr>
          <a:xfrm>
            <a:off x="1808046" y="4519092"/>
            <a:ext cx="1295400" cy="2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DISPLAY</a:t>
            </a:r>
          </a:p>
        </p:txBody>
      </p:sp>
      <p:pic>
        <p:nvPicPr>
          <p:cNvPr id="36" name="Shape 2253"/>
          <p:cNvPicPr preferRelativeResize="0"/>
          <p:nvPr/>
        </p:nvPicPr>
        <p:blipFill rotWithShape="1">
          <a:blip r:embed="rId8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4069" y="4112315"/>
            <a:ext cx="321900" cy="2427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2254"/>
          <p:cNvSpPr txBox="1"/>
          <p:nvPr/>
        </p:nvSpPr>
        <p:spPr>
          <a:xfrm>
            <a:off x="5646473" y="4519092"/>
            <a:ext cx="990599" cy="2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NATIVE</a:t>
            </a:r>
          </a:p>
        </p:txBody>
      </p:sp>
      <p:sp>
        <p:nvSpPr>
          <p:cNvPr id="38" name="Shape 2255"/>
          <p:cNvSpPr txBox="1"/>
          <p:nvPr/>
        </p:nvSpPr>
        <p:spPr>
          <a:xfrm>
            <a:off x="6474778" y="4519092"/>
            <a:ext cx="990600" cy="246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PMP</a:t>
            </a:r>
          </a:p>
        </p:txBody>
      </p:sp>
      <p:pic>
        <p:nvPicPr>
          <p:cNvPr id="39" name="Shape 2256"/>
          <p:cNvPicPr preferRelativeResize="0"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6316" y="2017194"/>
            <a:ext cx="410615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2257"/>
          <p:cNvPicPr preferRelativeResize="0"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72" y="2230962"/>
            <a:ext cx="411600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2258"/>
          <p:cNvPicPr preferRelativeResize="0"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2523" y="3898483"/>
            <a:ext cx="674400" cy="6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2259"/>
          <p:cNvPicPr preferRelativeResize="0"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382" y="3898483"/>
            <a:ext cx="674400" cy="67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2260"/>
          <p:cNvPicPr preferRelativeResize="0"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235" y="3899290"/>
            <a:ext cx="674400" cy="6727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2261"/>
          <p:cNvPicPr preferRelativeResize="0"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164" y="924073"/>
            <a:ext cx="410615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2262"/>
          <p:cNvPicPr preferRelativeResize="0"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1595" y="3898483"/>
            <a:ext cx="675180" cy="6768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Shape 2017"/>
          <p:cNvSpPr/>
          <p:nvPr/>
        </p:nvSpPr>
        <p:spPr>
          <a:xfrm rot="10800000">
            <a:off x="3672701" y="3378528"/>
            <a:ext cx="1895170" cy="48814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2022"/>
          <p:cNvSpPr/>
          <p:nvPr/>
        </p:nvSpPr>
        <p:spPr>
          <a:xfrm>
            <a:off x="2952197" y="180176"/>
            <a:ext cx="3336176" cy="667236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Sojern Traveler Platform</a:t>
            </a:r>
          </a:p>
        </p:txBody>
      </p:sp>
      <p:sp>
        <p:nvSpPr>
          <p:cNvPr id="48" name="Shape 2023"/>
          <p:cNvSpPr/>
          <p:nvPr/>
        </p:nvSpPr>
        <p:spPr>
          <a:xfrm>
            <a:off x="2989266" y="1690504"/>
            <a:ext cx="3262038" cy="97546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1">
              <a:solidFill>
                <a:srgbClr val="F3732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2024"/>
          <p:cNvSpPr/>
          <p:nvPr/>
        </p:nvSpPr>
        <p:spPr>
          <a:xfrm>
            <a:off x="2989266" y="2763970"/>
            <a:ext cx="3262038" cy="599520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Shape 2025"/>
          <p:cNvSpPr/>
          <p:nvPr/>
        </p:nvSpPr>
        <p:spPr>
          <a:xfrm>
            <a:off x="6509169" y="1837356"/>
            <a:ext cx="441612" cy="269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API</a:t>
            </a:r>
          </a:p>
        </p:txBody>
      </p:sp>
      <p:sp>
        <p:nvSpPr>
          <p:cNvPr id="51" name="Shape 2026"/>
          <p:cNvSpPr/>
          <p:nvPr/>
        </p:nvSpPr>
        <p:spPr>
          <a:xfrm>
            <a:off x="3743615" y="1658221"/>
            <a:ext cx="1753340" cy="254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Decision Engine</a:t>
            </a:r>
          </a:p>
        </p:txBody>
      </p:sp>
      <p:sp>
        <p:nvSpPr>
          <p:cNvPr id="52" name="Shape 2031"/>
          <p:cNvSpPr txBox="1"/>
          <p:nvPr/>
        </p:nvSpPr>
        <p:spPr>
          <a:xfrm>
            <a:off x="3137599" y="1865928"/>
            <a:ext cx="1482744" cy="6287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Profile Scoring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Modeling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Budget Allocation</a:t>
            </a:r>
          </a:p>
        </p:txBody>
      </p:sp>
      <p:sp>
        <p:nvSpPr>
          <p:cNvPr id="53" name="Shape 2032"/>
          <p:cNvSpPr txBox="1"/>
          <p:nvPr/>
        </p:nvSpPr>
        <p:spPr>
          <a:xfrm>
            <a:off x="4520498" y="1870930"/>
            <a:ext cx="1779294" cy="9883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Audience Classification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Machine Learning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Creative Rules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2034"/>
          <p:cNvSpPr/>
          <p:nvPr/>
        </p:nvSpPr>
        <p:spPr>
          <a:xfrm rot="5400000">
            <a:off x="6087162" y="1810758"/>
            <a:ext cx="1734926" cy="406914"/>
          </a:xfrm>
          <a:prstGeom prst="triangle">
            <a:avLst>
              <a:gd name="adj" fmla="val 4991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2035"/>
          <p:cNvSpPr/>
          <p:nvPr/>
        </p:nvSpPr>
        <p:spPr>
          <a:xfrm>
            <a:off x="2989266" y="919936"/>
            <a:ext cx="3262038" cy="681538"/>
          </a:xfrm>
          <a:prstGeom prst="roundRect">
            <a:avLst>
              <a:gd name="adj" fmla="val 16667"/>
            </a:avLst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Shape 2036"/>
          <p:cNvSpPr/>
          <p:nvPr/>
        </p:nvSpPr>
        <p:spPr>
          <a:xfrm>
            <a:off x="3904072" y="928816"/>
            <a:ext cx="1432426" cy="254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1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Profile Store</a:t>
            </a:r>
          </a:p>
        </p:txBody>
      </p:sp>
      <p:sp>
        <p:nvSpPr>
          <p:cNvPr id="57" name="Shape 2037"/>
          <p:cNvSpPr txBox="1"/>
          <p:nvPr/>
        </p:nvSpPr>
        <p:spPr>
          <a:xfrm>
            <a:off x="3137600" y="1131641"/>
            <a:ext cx="1482744" cy="4492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Profile Mapping Loyalty Status</a:t>
            </a:r>
          </a:p>
        </p:txBody>
      </p:sp>
      <p:sp>
        <p:nvSpPr>
          <p:cNvPr id="58" name="Shape 2038"/>
          <p:cNvSpPr txBox="1"/>
          <p:nvPr/>
        </p:nvSpPr>
        <p:spPr>
          <a:xfrm>
            <a:off x="4478913" y="1131641"/>
            <a:ext cx="1482744" cy="4492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Travel Intent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Purchase History</a:t>
            </a:r>
          </a:p>
        </p:txBody>
      </p:sp>
      <p:sp>
        <p:nvSpPr>
          <p:cNvPr id="59" name="Shape 2039"/>
          <p:cNvSpPr/>
          <p:nvPr/>
        </p:nvSpPr>
        <p:spPr>
          <a:xfrm>
            <a:off x="3278913" y="2783580"/>
            <a:ext cx="2682744" cy="2545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1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Multi-Bidder Approach</a:t>
            </a:r>
          </a:p>
        </p:txBody>
      </p:sp>
      <p:sp>
        <p:nvSpPr>
          <p:cNvPr id="60" name="Shape 2040"/>
          <p:cNvSpPr txBox="1"/>
          <p:nvPr/>
        </p:nvSpPr>
        <p:spPr>
          <a:xfrm>
            <a:off x="3090886" y="2969957"/>
            <a:ext cx="1180358" cy="299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Sojern</a:t>
            </a:r>
            <a:r>
              <a:rPr lang="en" sz="1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Bidder</a:t>
            </a:r>
          </a:p>
        </p:txBody>
      </p:sp>
      <p:sp>
        <p:nvSpPr>
          <p:cNvPr id="61" name="Shape 2041"/>
          <p:cNvSpPr txBox="1"/>
          <p:nvPr/>
        </p:nvSpPr>
        <p:spPr>
          <a:xfrm>
            <a:off x="4512081" y="2969957"/>
            <a:ext cx="1174228" cy="29946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buSzPct val="25000"/>
              <a:buNone/>
            </a:pP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r>
              <a:rPr lang="en" sz="12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rd</a:t>
            </a:r>
            <a:r>
              <a:rPr lang="en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Parties</a:t>
            </a:r>
          </a:p>
        </p:txBody>
      </p:sp>
      <p:grpSp>
        <p:nvGrpSpPr>
          <p:cNvPr id="62" name="Shape 2027"/>
          <p:cNvGrpSpPr/>
          <p:nvPr/>
        </p:nvGrpSpPr>
        <p:grpSpPr>
          <a:xfrm>
            <a:off x="6317243" y="878535"/>
            <a:ext cx="444826" cy="2187048"/>
            <a:chOff x="6523982" y="831044"/>
            <a:chExt cx="457201" cy="2247897"/>
          </a:xfrm>
        </p:grpSpPr>
        <p:sp>
          <p:nvSpPr>
            <p:cNvPr id="63" name="Shape 2028"/>
            <p:cNvSpPr/>
            <p:nvPr/>
          </p:nvSpPr>
          <p:spPr>
            <a:xfrm>
              <a:off x="6523982" y="1021541"/>
              <a:ext cx="457200" cy="20574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Shape 2029"/>
            <p:cNvSpPr/>
            <p:nvPr/>
          </p:nvSpPr>
          <p:spPr>
            <a:xfrm>
              <a:off x="6523983" y="831044"/>
              <a:ext cx="457199" cy="21261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65" name="Shape 2030"/>
            <p:cNvSpPr txBox="1"/>
            <p:nvPr/>
          </p:nvSpPr>
          <p:spPr>
            <a:xfrm rot="-5400000">
              <a:off x="5700743" y="1698956"/>
              <a:ext cx="2103600" cy="412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14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Warehouse</a:t>
              </a:r>
            </a:p>
          </p:txBody>
        </p:sp>
      </p:grpSp>
      <p:sp>
        <p:nvSpPr>
          <p:cNvPr id="66" name="Shape 2025"/>
          <p:cNvSpPr/>
          <p:nvPr/>
        </p:nvSpPr>
        <p:spPr>
          <a:xfrm>
            <a:off x="2296974" y="1837356"/>
            <a:ext cx="441612" cy="26940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API</a:t>
            </a:r>
          </a:p>
        </p:txBody>
      </p:sp>
      <p:sp>
        <p:nvSpPr>
          <p:cNvPr id="67" name="Shape 2034"/>
          <p:cNvSpPr/>
          <p:nvPr/>
        </p:nvSpPr>
        <p:spPr>
          <a:xfrm rot="5400000">
            <a:off x="1883184" y="1797093"/>
            <a:ext cx="1734926" cy="406914"/>
          </a:xfrm>
          <a:prstGeom prst="triangle">
            <a:avLst>
              <a:gd name="adj" fmla="val 49910"/>
            </a:avLst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8" name="Shape 2027"/>
          <p:cNvGrpSpPr/>
          <p:nvPr/>
        </p:nvGrpSpPr>
        <p:grpSpPr>
          <a:xfrm>
            <a:off x="2105048" y="878535"/>
            <a:ext cx="444826" cy="2187048"/>
            <a:chOff x="6523982" y="831044"/>
            <a:chExt cx="457201" cy="2247897"/>
          </a:xfrm>
        </p:grpSpPr>
        <p:sp>
          <p:nvSpPr>
            <p:cNvPr id="69" name="Shape 2028"/>
            <p:cNvSpPr/>
            <p:nvPr/>
          </p:nvSpPr>
          <p:spPr>
            <a:xfrm>
              <a:off x="6523982" y="1021541"/>
              <a:ext cx="457200" cy="2057400"/>
            </a:xfrm>
            <a:prstGeom prst="roundRect">
              <a:avLst>
                <a:gd name="adj" fmla="val 16667"/>
              </a:avLst>
            </a:prstGeom>
            <a:solidFill>
              <a:srgbClr val="F2F2F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Shape 2029"/>
            <p:cNvSpPr/>
            <p:nvPr/>
          </p:nvSpPr>
          <p:spPr>
            <a:xfrm>
              <a:off x="6523983" y="831044"/>
              <a:ext cx="457199" cy="21261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1" name="Shape 2030"/>
            <p:cNvSpPr txBox="1"/>
            <p:nvPr/>
          </p:nvSpPr>
          <p:spPr>
            <a:xfrm rot="-5400000">
              <a:off x="5700743" y="1698956"/>
              <a:ext cx="2103600" cy="4125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Data </a:t>
              </a:r>
              <a:r>
                <a:rPr lang="en-US" sz="14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Ingestion</a:t>
              </a:r>
              <a:endParaRPr lang="en" sz="14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3109468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Data-Driven Marketing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4260633"/>
            <a:ext cx="9144000" cy="31580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28600" y="1199628"/>
            <a:ext cx="2087562" cy="352425"/>
          </a:xfrm>
        </p:spPr>
        <p:txBody>
          <a:bodyPr/>
          <a:lstStyle/>
          <a:p>
            <a:r>
              <a:rPr lang="en-US" dirty="0"/>
              <a:t>Identify the Right Data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438584" y="1199628"/>
            <a:ext cx="2087562" cy="352425"/>
          </a:xfrm>
        </p:spPr>
        <p:txBody>
          <a:bodyPr/>
          <a:lstStyle/>
          <a:p>
            <a:r>
              <a:rPr lang="en-US" dirty="0"/>
              <a:t>Build Your Audience</a:t>
            </a:r>
          </a:p>
        </p:txBody>
      </p:sp>
      <p:sp>
        <p:nvSpPr>
          <p:cNvPr id="4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657391" y="1199628"/>
            <a:ext cx="2087562" cy="352425"/>
          </a:xfrm>
        </p:spPr>
        <p:txBody>
          <a:bodyPr/>
          <a:lstStyle/>
          <a:p>
            <a:r>
              <a:rPr lang="en-US" dirty="0"/>
              <a:t>Engage &amp; Convert</a:t>
            </a:r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16745" y="1199628"/>
            <a:ext cx="2087562" cy="352425"/>
          </a:xfrm>
        </p:spPr>
        <p:txBody>
          <a:bodyPr/>
          <a:lstStyle/>
          <a:p>
            <a:r>
              <a:rPr lang="en-US" dirty="0"/>
              <a:t>Actionable Insights</a:t>
            </a:r>
          </a:p>
        </p:txBody>
      </p:sp>
      <p:sp>
        <p:nvSpPr>
          <p:cNvPr id="50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96240" y="2363788"/>
            <a:ext cx="1815148" cy="2035175"/>
          </a:xfrm>
        </p:spPr>
        <p:txBody>
          <a:bodyPr/>
          <a:lstStyle/>
          <a:p>
            <a:pPr algn="l"/>
            <a:r>
              <a:rPr lang="en-US" sz="1400" dirty="0"/>
              <a:t>Through our strategic partnerships we build our profiles to decipher the where, when, and why people plan to travel. </a:t>
            </a:r>
          </a:p>
          <a:p>
            <a:pPr algn="l"/>
            <a:endParaRPr lang="en-US" sz="1400" dirty="0"/>
          </a:p>
          <a:p>
            <a:pPr algn="l"/>
            <a:endParaRPr lang="en-US" sz="1400" dirty="0"/>
          </a:p>
          <a:p>
            <a:pPr algn="l"/>
            <a:endParaRPr lang="en-US" sz="1400" dirty="0"/>
          </a:p>
        </p:txBody>
      </p:sp>
      <p:pic>
        <p:nvPicPr>
          <p:cNvPr id="51" name="Picture Placeholder 14"/>
          <p:cNvPicPr>
            <a:picLocks noGrp="1" noChangeAspect="1"/>
          </p:cNvPicPr>
          <p:nvPr>
            <p:ph type="pic" sz="quarter" idx="18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877" y="1506333"/>
            <a:ext cx="857455" cy="8574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Placeholder 15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7607" y="1505067"/>
            <a:ext cx="856666" cy="8587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Picture Placeholder 16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6051" y="1520355"/>
            <a:ext cx="828144" cy="828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Picture Placeholder 17"/>
          <p:cNvPicPr>
            <a:picLocks noGrp="1" noChangeAspect="1"/>
          </p:cNvPicPr>
          <p:nvPr>
            <p:ph type="pic" sz="quarter" idx="2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0413" y="1506333"/>
            <a:ext cx="855403" cy="85745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Text Placeholder 11"/>
          <p:cNvSpPr>
            <a:spLocks noGrp="1"/>
          </p:cNvSpPr>
          <p:nvPr>
            <p:ph type="body" sz="quarter" idx="22"/>
          </p:nvPr>
        </p:nvSpPr>
        <p:spPr>
          <a:xfrm>
            <a:off x="2580640" y="2363788"/>
            <a:ext cx="1815148" cy="2035175"/>
          </a:xfrm>
        </p:spPr>
        <p:txBody>
          <a:bodyPr/>
          <a:lstStyle/>
          <a:p>
            <a:pPr algn="l"/>
            <a:r>
              <a:rPr lang="en-US" sz="1400" dirty="0"/>
              <a:t>Activating this data to find your in-market travelers, the </a:t>
            </a:r>
            <a:r>
              <a:rPr lang="en-US" sz="1400" dirty="0" err="1"/>
              <a:t>Sojern</a:t>
            </a:r>
            <a:r>
              <a:rPr lang="en-US" sz="1400" dirty="0"/>
              <a:t> Traveler Platform drives campaign performance.</a:t>
            </a:r>
          </a:p>
        </p:txBody>
      </p:sp>
      <p:sp>
        <p:nvSpPr>
          <p:cNvPr id="56" name="Text Placeholder 12"/>
          <p:cNvSpPr>
            <a:spLocks noGrp="1"/>
          </p:cNvSpPr>
          <p:nvPr>
            <p:ph type="body" sz="quarter" idx="23"/>
          </p:nvPr>
        </p:nvSpPr>
        <p:spPr>
          <a:xfrm>
            <a:off x="4785360" y="2363788"/>
            <a:ext cx="1815148" cy="2035175"/>
          </a:xfrm>
        </p:spPr>
        <p:txBody>
          <a:bodyPr/>
          <a:lstStyle/>
          <a:p>
            <a:pPr algn="l"/>
            <a:r>
              <a:rPr lang="en-US" sz="1400" dirty="0"/>
              <a:t>Our learning algorithms continuously optimize for targeting and conversions as we message across channels where travelers engage.</a:t>
            </a:r>
          </a:p>
        </p:txBody>
      </p:sp>
      <p:sp>
        <p:nvSpPr>
          <p:cNvPr id="57" name="Text Placeholder 13"/>
          <p:cNvSpPr>
            <a:spLocks noGrp="1"/>
          </p:cNvSpPr>
          <p:nvPr>
            <p:ph type="body" sz="quarter" idx="24"/>
          </p:nvPr>
        </p:nvSpPr>
        <p:spPr>
          <a:xfrm>
            <a:off x="6969760" y="2363788"/>
            <a:ext cx="1815148" cy="2035175"/>
          </a:xfrm>
        </p:spPr>
        <p:txBody>
          <a:bodyPr/>
          <a:lstStyle/>
          <a:p>
            <a:pPr algn="l"/>
            <a:r>
              <a:rPr lang="en-US" sz="1400" dirty="0"/>
              <a:t>Our reporting suite provides data-driven insights to inform future business decisions.</a:t>
            </a:r>
          </a:p>
        </p:txBody>
      </p:sp>
      <p:sp>
        <p:nvSpPr>
          <p:cNvPr id="59" name="Title 1"/>
          <p:cNvSpPr txBox="1">
            <a:spLocks/>
          </p:cNvSpPr>
          <p:nvPr/>
        </p:nvSpPr>
        <p:spPr>
          <a:xfrm rot="10800000" flipV="1">
            <a:off x="1269181" y="4357576"/>
            <a:ext cx="6605640" cy="446029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1600" dirty="0">
                <a:latin typeface="Arial"/>
                <a:cs typeface="Arial"/>
              </a:rPr>
              <a:t>Right </a:t>
            </a:r>
            <a:r>
              <a:rPr lang="en-US" sz="1600" b="1" dirty="0">
                <a:latin typeface="Arial"/>
                <a:cs typeface="Arial"/>
              </a:rPr>
              <a:t>Message </a:t>
            </a:r>
            <a:r>
              <a:rPr lang="en-US" sz="1600" dirty="0">
                <a:latin typeface="Arial"/>
                <a:cs typeface="Arial"/>
              </a:rPr>
              <a:t>+ Right </a:t>
            </a:r>
            <a:r>
              <a:rPr lang="en-US" sz="1600" b="1" dirty="0">
                <a:latin typeface="Arial"/>
                <a:cs typeface="Arial"/>
              </a:rPr>
              <a:t>Format </a:t>
            </a:r>
            <a:r>
              <a:rPr lang="en-US" sz="1600" dirty="0">
                <a:latin typeface="Arial"/>
                <a:cs typeface="Arial"/>
              </a:rPr>
              <a:t>+</a:t>
            </a:r>
            <a:r>
              <a:rPr lang="en-US" sz="1600" b="1" dirty="0">
                <a:latin typeface="Arial"/>
                <a:cs typeface="Arial"/>
              </a:rPr>
              <a:t> </a:t>
            </a:r>
            <a:r>
              <a:rPr lang="en-US" sz="1600" dirty="0">
                <a:latin typeface="Arial"/>
                <a:cs typeface="Arial"/>
              </a:rPr>
              <a:t>Right </a:t>
            </a:r>
            <a:r>
              <a:rPr lang="en-US" sz="1600" b="1" dirty="0">
                <a:latin typeface="Arial"/>
                <a:cs typeface="Arial"/>
              </a:rPr>
              <a:t>Traveler </a:t>
            </a:r>
            <a:r>
              <a:rPr lang="en-US" sz="1600" dirty="0">
                <a:latin typeface="Arial"/>
                <a:cs typeface="Arial"/>
              </a:rPr>
              <a:t>+ Right </a:t>
            </a:r>
            <a:r>
              <a:rPr lang="en-US" sz="1600" b="1" dirty="0">
                <a:latin typeface="Arial"/>
                <a:cs typeface="Arial"/>
              </a:rPr>
              <a:t>Time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6" cstate="print">
            <a:alphaModFix amt="32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1812" y="1874703"/>
            <a:ext cx="446218" cy="3227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6" cstate="print">
            <a:alphaModFix amt="32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69501" y="1874703"/>
            <a:ext cx="446218" cy="32275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6" cstate="print">
            <a:alphaModFix amt="32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512" y="1874703"/>
            <a:ext cx="446218" cy="32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513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23452" y="1803400"/>
            <a:ext cx="8542866" cy="1625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432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Sojern</a:t>
            </a:r>
            <a:r>
              <a:rPr lang="en-US" sz="432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is t</a:t>
            </a:r>
            <a:r>
              <a:rPr lang="en-US" sz="432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he </a:t>
            </a:r>
            <a:r>
              <a:rPr lang="en-US" sz="4320" b="1" i="0" u="sng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first and only</a:t>
            </a:r>
            <a:r>
              <a:rPr lang="en-US" sz="432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travel company to become a DoubleClick Certified Marketing Partner</a:t>
            </a:r>
          </a:p>
        </p:txBody>
      </p:sp>
    </p:spTree>
    <p:extLst>
      <p:ext uri="{BB962C8B-B14F-4D97-AF65-F5344CB8AC3E}">
        <p14:creationId xmlns:p14="http://schemas.microsoft.com/office/powerpoint/2010/main" val="43461049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>
            <a:spLocks noGrp="1"/>
          </p:cNvSpPr>
          <p:nvPr>
            <p:ph type="title"/>
          </p:nvPr>
        </p:nvSpPr>
        <p:spPr>
          <a:xfrm>
            <a:off x="228600" y="102870"/>
            <a:ext cx="8668870" cy="74975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Benefits for our Valued Customers</a:t>
            </a:r>
          </a:p>
        </p:txBody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247534" y="1291068"/>
            <a:ext cx="2773112" cy="3524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Access to New Inventory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846406" y="1816213"/>
            <a:ext cx="2103120" cy="288786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YouTube TrueView </a:t>
            </a:r>
            <a:r>
              <a:rPr lang="en-US" sz="1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inventory can only be accessed programmatically through a direct partnership with DoubleClick.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Native Ads</a:t>
            </a:r>
            <a:r>
              <a:rPr lang="en-US" sz="16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rgbClr val="464646"/>
                </a:solidFill>
                <a:latin typeface="Arial"/>
                <a:ea typeface="Arial"/>
                <a:cs typeface="Arial"/>
                <a:sym typeface="Arial"/>
              </a:rPr>
              <a:t>allows your ad to look, act and feel like part of the content. Currently in alpha testing.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3"/>
          </p:nvPr>
        </p:nvSpPr>
        <p:spPr>
          <a:xfrm>
            <a:off x="6107164" y="1291068"/>
            <a:ext cx="2773112" cy="3524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Partner Peace of Mind</a:t>
            </a:r>
          </a:p>
        </p:txBody>
      </p:sp>
      <p:sp>
        <p:nvSpPr>
          <p:cNvPr id="200" name="Shape 200"/>
          <p:cNvSpPr txBox="1">
            <a:spLocks noGrp="1"/>
          </p:cNvSpPr>
          <p:nvPr>
            <p:ph type="body" idx="6"/>
          </p:nvPr>
        </p:nvSpPr>
        <p:spPr>
          <a:xfrm>
            <a:off x="3177349" y="1291068"/>
            <a:ext cx="2773112" cy="3524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More Ways to Target</a:t>
            </a:r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3755901" y="1816213"/>
            <a:ext cx="2103120" cy="288786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Keyword Contextual Targeting (KCT)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serves ads based on the content of the page of the site.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Affinity Targeting</a:t>
            </a:r>
            <a:r>
              <a:rPr lang="en-US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reaches audiences based on their specific interests, such as “luxury shoppers” or “family vacationers.”</a:t>
            </a:r>
          </a:p>
        </p:txBody>
      </p:sp>
      <p:sp>
        <p:nvSpPr>
          <p:cNvPr id="202" name="Shape 202"/>
          <p:cNvSpPr txBox="1">
            <a:spLocks noGrp="1"/>
          </p:cNvSpPr>
          <p:nvPr>
            <p:ph type="body" idx="1"/>
          </p:nvPr>
        </p:nvSpPr>
        <p:spPr>
          <a:xfrm>
            <a:off x="6685716" y="1816213"/>
            <a:ext cx="2103120" cy="288786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Access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you can be one of the first to test new DoubleClick products.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Expert Resources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 your campaigns always stay on the cutting edge.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700"/>
              </a:spcBef>
              <a:buClr>
                <a:schemeClr val="dk2"/>
              </a:buClr>
              <a:buSzPct val="25000"/>
              <a:buFont typeface="Arial"/>
              <a:buNone/>
            </a:pPr>
            <a:r>
              <a:rPr lang="en-US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Exclusively Powered </a:t>
            </a:r>
            <a:r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Sojern’s travel intent data across the full suite of DoubleClick’s ad product offerings.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534" y="1727200"/>
            <a:ext cx="548640" cy="54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534" y="3198710"/>
            <a:ext cx="548640" cy="54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68500" y="1806052"/>
            <a:ext cx="546017" cy="547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168500" y="2804914"/>
            <a:ext cx="546017" cy="54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7004" y="1816868"/>
            <a:ext cx="546017" cy="546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7004" y="2715438"/>
            <a:ext cx="546000" cy="5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97657" y="3348203"/>
            <a:ext cx="544800" cy="544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660435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2870"/>
            <a:ext cx="8668870" cy="435293"/>
          </a:xfrm>
        </p:spPr>
        <p:txBody>
          <a:bodyPr/>
          <a:lstStyle/>
          <a:p>
            <a:r>
              <a:rPr lang="en-US" dirty="0"/>
              <a:t>Who We Work With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106680" y="538163"/>
            <a:ext cx="8668870" cy="312737"/>
          </a:xfrm>
          <a:prstGeom prst="rect">
            <a:avLst/>
          </a:prstGeom>
        </p:spPr>
        <p:txBody>
          <a:bodyPr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>
              <a:buNone/>
            </a:pPr>
            <a:r>
              <a:rPr lang="en-US" dirty="0"/>
              <a:t>Partnerships with 800+ Top Global Brands</a:t>
            </a:r>
          </a:p>
        </p:txBody>
      </p:sp>
      <p:pic>
        <p:nvPicPr>
          <p:cNvPr id="33" name="Picture Placeholder 31" descr="logo-american-airlin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315" b="-167315"/>
          <a:stretch>
            <a:fillRect/>
          </a:stretch>
        </p:blipFill>
        <p:spPr>
          <a:xfrm>
            <a:off x="350838" y="1176338"/>
            <a:ext cx="1066800" cy="690562"/>
          </a:xfrm>
          <a:prstGeom prst="rect">
            <a:avLst/>
          </a:prstGeom>
        </p:spPr>
      </p:pic>
      <p:pic>
        <p:nvPicPr>
          <p:cNvPr id="34" name="Picture Placeholder 32" descr="logo-american-expres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816" t="-44" r="-19490" b="-13757"/>
          <a:stretch/>
        </p:blipFill>
        <p:spPr>
          <a:xfrm>
            <a:off x="1568027" y="1176070"/>
            <a:ext cx="1066800" cy="690780"/>
          </a:xfrm>
          <a:prstGeom prst="rect">
            <a:avLst/>
          </a:prstGeom>
        </p:spPr>
      </p:pic>
      <p:pic>
        <p:nvPicPr>
          <p:cNvPr id="36" name="Picture Placeholder 34" descr="logo-avis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2677" b="-32677"/>
          <a:stretch/>
        </p:blipFill>
        <p:spPr>
          <a:xfrm>
            <a:off x="4059572" y="1212675"/>
            <a:ext cx="953738" cy="617570"/>
          </a:xfrm>
          <a:prstGeom prst="rect">
            <a:avLst/>
          </a:prstGeom>
        </p:spPr>
      </p:pic>
      <p:pic>
        <p:nvPicPr>
          <p:cNvPr id="37" name="Picture Placeholder 35" descr="logo-carnival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3822" b="-83822"/>
          <a:stretch/>
        </p:blipFill>
        <p:spPr>
          <a:xfrm>
            <a:off x="5220548" y="1176070"/>
            <a:ext cx="1066800" cy="690780"/>
          </a:xfrm>
          <a:prstGeom prst="rect">
            <a:avLst/>
          </a:prstGeom>
        </p:spPr>
      </p:pic>
      <p:pic>
        <p:nvPicPr>
          <p:cNvPr id="38" name="Picture Placeholder 36" descr="logo-celebrity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7284" b="-107284"/>
          <a:stretch>
            <a:fillRect/>
          </a:stretch>
        </p:blipFill>
        <p:spPr>
          <a:xfrm>
            <a:off x="6438055" y="1176070"/>
            <a:ext cx="1066800" cy="690780"/>
          </a:xfrm>
          <a:prstGeom prst="rect">
            <a:avLst/>
          </a:prstGeom>
        </p:spPr>
      </p:pic>
      <p:pic>
        <p:nvPicPr>
          <p:cNvPr id="39" name="Picture Placeholder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0401" b="-120401"/>
          <a:stretch>
            <a:fillRect/>
          </a:stretch>
        </p:blipFill>
        <p:spPr>
          <a:xfrm>
            <a:off x="7655560" y="1176070"/>
            <a:ext cx="1066800" cy="690780"/>
          </a:xfrm>
          <a:prstGeom prst="rect">
            <a:avLst/>
          </a:prstGeom>
        </p:spPr>
      </p:pic>
      <p:pic>
        <p:nvPicPr>
          <p:cNvPr id="40" name="Picture Placeholder 38" descr="logo-disney.pn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095" b="-10095"/>
          <a:stretch/>
        </p:blipFill>
        <p:spPr>
          <a:xfrm>
            <a:off x="482223" y="2219853"/>
            <a:ext cx="721972" cy="467496"/>
          </a:xfrm>
          <a:prstGeom prst="rect">
            <a:avLst/>
          </a:prstGeom>
        </p:spPr>
      </p:pic>
      <p:pic>
        <p:nvPicPr>
          <p:cNvPr id="42" name="Picture Placeholder 40" descr="logo-enterprise.pn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0031" b="-110031"/>
          <a:stretch/>
        </p:blipFill>
        <p:spPr>
          <a:xfrm>
            <a:off x="2785534" y="2090470"/>
            <a:ext cx="1066800" cy="690780"/>
          </a:xfrm>
          <a:prstGeom prst="rect">
            <a:avLst/>
          </a:prstGeom>
        </p:spPr>
      </p:pic>
      <p:pic>
        <p:nvPicPr>
          <p:cNvPr id="43" name="Picture Placeholder 41" descr="logo-hertz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61" b="-33061"/>
          <a:stretch/>
        </p:blipFill>
        <p:spPr>
          <a:xfrm>
            <a:off x="4082241" y="2141754"/>
            <a:ext cx="908400" cy="588212"/>
          </a:xfrm>
          <a:prstGeom prst="rect">
            <a:avLst/>
          </a:prstGeom>
        </p:spPr>
      </p:pic>
      <p:pic>
        <p:nvPicPr>
          <p:cNvPr id="44" name="Picture Placeholder 42" descr="logo-hilton.png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86" r="-3086"/>
          <a:stretch/>
        </p:blipFill>
        <p:spPr>
          <a:xfrm>
            <a:off x="5338450" y="2166815"/>
            <a:ext cx="830996" cy="538090"/>
          </a:xfrm>
          <a:prstGeom prst="rect">
            <a:avLst/>
          </a:prstGeom>
        </p:spPr>
      </p:pic>
      <p:pic>
        <p:nvPicPr>
          <p:cNvPr id="45" name="Picture Placeholder 7" descr="footer-logo-SolMelia.png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9" r="2759"/>
          <a:stretch/>
        </p:blipFill>
        <p:spPr>
          <a:xfrm>
            <a:off x="6438055" y="2156572"/>
            <a:ext cx="1066800" cy="690780"/>
          </a:xfrm>
          <a:prstGeom prst="rect">
            <a:avLst/>
          </a:prstGeom>
        </p:spPr>
      </p:pic>
      <p:pic>
        <p:nvPicPr>
          <p:cNvPr id="46" name="Picture Placeholder 44" descr="logo-hyatt.png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852" b="-76852"/>
          <a:stretch/>
        </p:blipFill>
        <p:spPr>
          <a:xfrm>
            <a:off x="7762730" y="2159865"/>
            <a:ext cx="852460" cy="551990"/>
          </a:xfrm>
          <a:prstGeom prst="rect">
            <a:avLst/>
          </a:prstGeom>
        </p:spPr>
      </p:pic>
      <p:pic>
        <p:nvPicPr>
          <p:cNvPr id="47" name="Picture Placeholder 45" descr="logo-ihg.png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34" b="17634"/>
          <a:stretch/>
        </p:blipFill>
        <p:spPr>
          <a:xfrm>
            <a:off x="372552" y="3019136"/>
            <a:ext cx="1022736" cy="662248"/>
          </a:xfrm>
          <a:prstGeom prst="rect">
            <a:avLst/>
          </a:prstGeom>
        </p:spPr>
      </p:pic>
      <p:pic>
        <p:nvPicPr>
          <p:cNvPr id="48" name="Picture Placeholder 46" descr="logo-korean-air.png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9804" b="-219804"/>
          <a:stretch/>
        </p:blipFill>
        <p:spPr>
          <a:xfrm>
            <a:off x="1568027" y="3004870"/>
            <a:ext cx="1066800" cy="690780"/>
          </a:xfrm>
          <a:prstGeom prst="rect">
            <a:avLst/>
          </a:prstGeom>
        </p:spPr>
      </p:pic>
      <p:pic>
        <p:nvPicPr>
          <p:cNvPr id="49" name="Picture Placeholder 14" descr="rccl_logo.pn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7" r="8897"/>
          <a:stretch/>
        </p:blipFill>
        <p:spPr>
          <a:xfrm>
            <a:off x="2785534" y="3004870"/>
            <a:ext cx="1066800" cy="690780"/>
          </a:xfrm>
          <a:prstGeom prst="rect">
            <a:avLst/>
          </a:prstGeom>
        </p:spPr>
      </p:pic>
      <p:pic>
        <p:nvPicPr>
          <p:cNvPr id="50" name="Picture Placeholder 48" descr="logo-mastercard.png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718" t="-12797" r="-8718" b="-12797"/>
          <a:stretch/>
        </p:blipFill>
        <p:spPr>
          <a:xfrm>
            <a:off x="4059572" y="3041475"/>
            <a:ext cx="953738" cy="617570"/>
          </a:xfrm>
          <a:prstGeom prst="rect">
            <a:avLst/>
          </a:prstGeom>
        </p:spPr>
      </p:pic>
      <p:pic>
        <p:nvPicPr>
          <p:cNvPr id="51" name="Picture Placeholder 49" descr="logo-mexico.png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5188" b="-75188"/>
          <a:stretch/>
        </p:blipFill>
        <p:spPr>
          <a:xfrm>
            <a:off x="5220548" y="3004870"/>
            <a:ext cx="1066800" cy="690780"/>
          </a:xfrm>
          <a:prstGeom prst="rect">
            <a:avLst/>
          </a:prstGeom>
        </p:spPr>
      </p:pic>
      <p:pic>
        <p:nvPicPr>
          <p:cNvPr id="53" name="Picture Placeholder 12" descr="Virgin-Atlantic-Logo.gif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9420" b="-89420"/>
          <a:stretch/>
        </p:blipFill>
        <p:spPr>
          <a:xfrm>
            <a:off x="7677594" y="3004870"/>
            <a:ext cx="1066800" cy="690780"/>
          </a:xfrm>
          <a:prstGeom prst="rect">
            <a:avLst/>
          </a:prstGeom>
        </p:spPr>
      </p:pic>
      <p:pic>
        <p:nvPicPr>
          <p:cNvPr id="54" name="Picture Placeholder 52" descr="logo-porsche.png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" b="1819"/>
          <a:stretch/>
        </p:blipFill>
        <p:spPr>
          <a:xfrm>
            <a:off x="420303" y="3964456"/>
            <a:ext cx="927234" cy="600408"/>
          </a:xfrm>
          <a:prstGeom prst="rect">
            <a:avLst/>
          </a:prstGeom>
        </p:spPr>
      </p:pic>
      <p:pic>
        <p:nvPicPr>
          <p:cNvPr id="55" name="Picture Placeholder 5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138" y="4059434"/>
            <a:ext cx="914578" cy="410451"/>
          </a:xfrm>
          <a:prstGeom prst="rect">
            <a:avLst/>
          </a:prstGeom>
        </p:spPr>
      </p:pic>
      <p:pic>
        <p:nvPicPr>
          <p:cNvPr id="56" name="Picture Placeholder 54" descr="logo-starwood.png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5224" b="-45224"/>
          <a:stretch/>
        </p:blipFill>
        <p:spPr>
          <a:xfrm>
            <a:off x="2843910" y="3957070"/>
            <a:ext cx="950048" cy="615180"/>
          </a:xfrm>
          <a:prstGeom prst="rect">
            <a:avLst/>
          </a:prstGeom>
        </p:spPr>
      </p:pic>
      <p:pic>
        <p:nvPicPr>
          <p:cNvPr id="57" name="Picture Placeholder 55" descr="logo-texas.png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86" b="-12486"/>
          <a:stretch/>
        </p:blipFill>
        <p:spPr>
          <a:xfrm>
            <a:off x="4086076" y="3964456"/>
            <a:ext cx="927234" cy="600408"/>
          </a:xfrm>
          <a:prstGeom prst="rect">
            <a:avLst/>
          </a:prstGeom>
        </p:spPr>
      </p:pic>
      <p:pic>
        <p:nvPicPr>
          <p:cNvPr id="58" name="Picture Placeholder 5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48" y="4055744"/>
            <a:ext cx="1066800" cy="417830"/>
          </a:xfrm>
          <a:prstGeom prst="rect">
            <a:avLst/>
          </a:prstGeom>
        </p:spPr>
      </p:pic>
      <p:pic>
        <p:nvPicPr>
          <p:cNvPr id="59" name="Picture Placeholder 5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81" t="-6085" r="-20781" b="-6085"/>
          <a:stretch/>
        </p:blipFill>
        <p:spPr>
          <a:xfrm>
            <a:off x="6438055" y="3919270"/>
            <a:ext cx="1066800" cy="690780"/>
          </a:xfrm>
          <a:prstGeom prst="rect">
            <a:avLst/>
          </a:prstGeom>
        </p:spPr>
      </p:pic>
      <p:pic>
        <p:nvPicPr>
          <p:cNvPr id="60" name="Picture Placeholder 5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217" r="-27217"/>
          <a:stretch/>
        </p:blipFill>
        <p:spPr>
          <a:xfrm>
            <a:off x="7655560" y="3919270"/>
            <a:ext cx="1066800" cy="690780"/>
          </a:xfrm>
          <a:prstGeom prst="rect">
            <a:avLst/>
          </a:prstGeom>
        </p:spPr>
      </p:pic>
      <p:sp>
        <p:nvSpPr>
          <p:cNvPr id="3" name="AutoShape 2" descr="Image result for idaho tourism logo">
            <a:extLst>
              <a:ext uri="{FF2B5EF4-FFF2-40B4-BE49-F238E27FC236}">
                <a16:creationId xmlns:a16="http://schemas.microsoft.com/office/drawing/2014/main" id="{3A801FDB-54B2-4F25-ACDD-D85756D42A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E1C6696-D82F-420D-83F5-AD2993E8795F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634827" y="1123816"/>
            <a:ext cx="1258373" cy="801705"/>
          </a:xfrm>
          <a:prstGeom prst="rect">
            <a:avLst/>
          </a:prstGeom>
        </p:spPr>
      </p:pic>
      <p:pic>
        <p:nvPicPr>
          <p:cNvPr id="61" name="Picture 60" descr="Image result for north dakota tourism">
            <a:extLst>
              <a:ext uri="{FF2B5EF4-FFF2-40B4-BE49-F238E27FC236}">
                <a16:creationId xmlns:a16="http://schemas.microsoft.com/office/drawing/2014/main" id="{A194489D-08AF-4A09-B3F8-D1EAA622F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27" y="2301355"/>
            <a:ext cx="959233" cy="385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6" descr="Image result for montana tourism logo">
            <a:extLst>
              <a:ext uri="{FF2B5EF4-FFF2-40B4-BE49-F238E27FC236}">
                <a16:creationId xmlns:a16="http://schemas.microsoft.com/office/drawing/2014/main" id="{F9E3F04D-45DD-438A-8013-D6A7F40C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1393" y="3041475"/>
            <a:ext cx="587049" cy="587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1252513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ACF4EB5F-B4B8-4A71-9AC5-68C729D91E58}"/>
              </a:ext>
            </a:extLst>
          </p:cNvPr>
          <p:cNvSpPr txBox="1">
            <a:spLocks/>
          </p:cNvSpPr>
          <p:nvPr/>
        </p:nvSpPr>
        <p:spPr>
          <a:xfrm>
            <a:off x="2559602" y="1910890"/>
            <a:ext cx="1672872" cy="351753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prstClr val="white"/>
                </a:solidFill>
                <a:latin typeface="Arial"/>
                <a:cs typeface="Arial"/>
              </a:rPr>
              <a:t>Post Impression Travel Conversions &amp; ROAS study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B2D9D99-117D-457C-89D7-241F4A8B607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2250" y="1175747"/>
            <a:ext cx="574430" cy="570467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59BBD87F-CB21-46A6-A80F-AC8567CD13E6}"/>
              </a:ext>
            </a:extLst>
          </p:cNvPr>
          <p:cNvSpPr txBox="1">
            <a:spLocks/>
          </p:cNvSpPr>
          <p:nvPr/>
        </p:nvSpPr>
        <p:spPr>
          <a:xfrm>
            <a:off x="2631609" y="2483893"/>
            <a:ext cx="1421102" cy="1527516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ts val="0"/>
              </a:spcBef>
              <a:buNone/>
              <a:defRPr sz="1200">
                <a:solidFill>
                  <a:srgbClr val="63646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685783">
              <a:lnSpc>
                <a:spcPct val="100000"/>
              </a:lnSpc>
            </a:pPr>
            <a:r>
              <a:rPr lang="en-US" sz="1400" dirty="0">
                <a:solidFill>
                  <a:prstClr val="white"/>
                </a:solidFill>
              </a:rPr>
              <a:t>Travel search and booking behavior and economic impact as direct result of media spend 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7C683EB-F0C4-4398-B432-BD427FF9DE30}"/>
              </a:ext>
            </a:extLst>
          </p:cNvPr>
          <p:cNvSpPr txBox="1">
            <a:spLocks/>
          </p:cNvSpPr>
          <p:nvPr/>
        </p:nvSpPr>
        <p:spPr>
          <a:xfrm>
            <a:off x="393092" y="2483893"/>
            <a:ext cx="1421102" cy="1501253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ts val="0"/>
              </a:spcBef>
              <a:buNone/>
              <a:defRPr sz="1200">
                <a:solidFill>
                  <a:srgbClr val="63646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685783">
              <a:lnSpc>
                <a:spcPct val="100000"/>
              </a:lnSpc>
            </a:pPr>
            <a:r>
              <a:rPr lang="en-US" sz="1400" dirty="0">
                <a:solidFill>
                  <a:prstClr val="white"/>
                </a:solidFill>
              </a:rPr>
              <a:t>Using our unique travel search and booking partner data, we report per market on travel behavior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4BA43E6D-28F7-45EC-A709-2541908E955F}"/>
              </a:ext>
            </a:extLst>
          </p:cNvPr>
          <p:cNvSpPr txBox="1">
            <a:spLocks/>
          </p:cNvSpPr>
          <p:nvPr/>
        </p:nvSpPr>
        <p:spPr>
          <a:xfrm>
            <a:off x="429756" y="1848938"/>
            <a:ext cx="1261890" cy="351753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prstClr val="white"/>
                </a:solidFill>
                <a:latin typeface="Arial"/>
                <a:cs typeface="Arial"/>
              </a:rPr>
              <a:t>Destination Infographics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099509E-2962-49C1-940C-273A0F4954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58" y="1192417"/>
            <a:ext cx="615253" cy="609660"/>
          </a:xfrm>
          <a:prstGeom prst="rect">
            <a:avLst/>
          </a:prstGeom>
        </p:spPr>
      </p:pic>
      <p:sp>
        <p:nvSpPr>
          <p:cNvPr id="34" name="Title 1">
            <a:extLst>
              <a:ext uri="{FF2B5EF4-FFF2-40B4-BE49-F238E27FC236}">
                <a16:creationId xmlns:a16="http://schemas.microsoft.com/office/drawing/2014/main" id="{F591A709-2E97-4A24-A453-47B2E839FF99}"/>
              </a:ext>
            </a:extLst>
          </p:cNvPr>
          <p:cNvSpPr txBox="1">
            <a:spLocks/>
          </p:cNvSpPr>
          <p:nvPr/>
        </p:nvSpPr>
        <p:spPr>
          <a:xfrm>
            <a:off x="4865879" y="1902644"/>
            <a:ext cx="1632052" cy="351753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prstClr val="white"/>
                </a:solidFill>
                <a:latin typeface="Arial"/>
                <a:cs typeface="Arial"/>
              </a:rPr>
              <a:t>Future Forecasting and Website Analytics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84F178C-6E4E-463D-98A2-E25C47225F7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225" y="1291360"/>
            <a:ext cx="464778" cy="386681"/>
          </a:xfrm>
          <a:prstGeom prst="rect">
            <a:avLst/>
          </a:prstGeom>
        </p:spPr>
      </p:pic>
      <p:sp>
        <p:nvSpPr>
          <p:cNvPr id="36" name="Title 1">
            <a:extLst>
              <a:ext uri="{FF2B5EF4-FFF2-40B4-BE49-F238E27FC236}">
                <a16:creationId xmlns:a16="http://schemas.microsoft.com/office/drawing/2014/main" id="{46B2884E-E1DC-4CA4-9D6F-B7B6DD5A0DE0}"/>
              </a:ext>
            </a:extLst>
          </p:cNvPr>
          <p:cNvSpPr txBox="1">
            <a:spLocks/>
          </p:cNvSpPr>
          <p:nvPr/>
        </p:nvSpPr>
        <p:spPr>
          <a:xfrm>
            <a:off x="4913808" y="2560921"/>
            <a:ext cx="1479356" cy="1423191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ts val="0"/>
              </a:spcBef>
              <a:buNone/>
              <a:defRPr sz="1200">
                <a:solidFill>
                  <a:srgbClr val="63646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685783">
              <a:lnSpc>
                <a:spcPct val="100000"/>
              </a:lnSpc>
            </a:pPr>
            <a:r>
              <a:rPr lang="en-US" sz="1400" dirty="0">
                <a:solidFill>
                  <a:prstClr val="white"/>
                </a:solidFill>
              </a:rPr>
              <a:t>Identify DMOs website positioning in the travel planning process; Forecast future visitation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99B3F5EC-6EA0-4130-BCE7-45D4EE11CED9}"/>
              </a:ext>
            </a:extLst>
          </p:cNvPr>
          <p:cNvSpPr txBox="1">
            <a:spLocks/>
          </p:cNvSpPr>
          <p:nvPr/>
        </p:nvSpPr>
        <p:spPr>
          <a:xfrm>
            <a:off x="228600" y="102870"/>
            <a:ext cx="8668870" cy="7497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457200" rtl="0" eaLnBrk="1" latinLnBrk="0" hangingPunct="1">
              <a:spcBef>
                <a:spcPct val="0"/>
              </a:spcBef>
              <a:buClr>
                <a:schemeClr val="accent1"/>
              </a:buClr>
              <a:buFont typeface="Arial"/>
              <a:buNone/>
              <a:defRPr lang="en-US" altLang="ko-KR" sz="2500" b="1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GB" dirty="0"/>
              <a:t>Data is the base of our partnership.</a:t>
            </a:r>
          </a:p>
          <a:p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4DBB4204-1159-4EC9-89CA-F30CA252FD03}"/>
              </a:ext>
            </a:extLst>
          </p:cNvPr>
          <p:cNvSpPr txBox="1">
            <a:spLocks/>
          </p:cNvSpPr>
          <p:nvPr/>
        </p:nvSpPr>
        <p:spPr>
          <a:xfrm>
            <a:off x="120136" y="432865"/>
            <a:ext cx="9007525" cy="312737"/>
          </a:xfrm>
          <a:prstGeom prst="rect">
            <a:avLst/>
          </a:prstGeom>
        </p:spPr>
        <p:txBody>
          <a:bodyPr/>
          <a:lstStyle>
            <a:lvl1pPr marL="284163" indent="-1714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SzPct val="126000"/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1pPr>
            <a:lvl2pPr marL="457200" indent="-173038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Wingdings" charset="2"/>
              <a:buChar char="§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2pPr>
            <a:lvl3pPr marL="685800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Courier New"/>
              <a:buChar char="o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3pPr>
            <a:lvl4pPr marL="914400" indent="-1746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4pPr>
            <a:lvl5pPr marL="1141413" indent="-169863" algn="l" defTabSz="457200" rtl="0" eaLnBrk="1" latinLnBrk="0" hangingPunct="1">
              <a:lnSpc>
                <a:spcPct val="100000"/>
              </a:lnSpc>
              <a:spcBef>
                <a:spcPts val="700"/>
              </a:spcBef>
              <a:buClr>
                <a:schemeClr val="tx2"/>
              </a:buClr>
              <a:buFont typeface="Arial"/>
              <a:buChar char="•"/>
              <a:defRPr sz="1600" kern="1200">
                <a:solidFill>
                  <a:srgbClr val="464646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2713" indent="0">
              <a:buNone/>
            </a:pPr>
            <a:r>
              <a:rPr lang="en-GB" sz="1800" dirty="0">
                <a:solidFill>
                  <a:schemeClr val="bg1">
                    <a:lumMod val="50000"/>
                  </a:schemeClr>
                </a:solidFill>
              </a:rPr>
              <a:t>No extra costs to have access to all our Data Insights, Custom Analytics, Reporting. </a:t>
            </a:r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F0F0889B-5AE9-4F1D-A6A2-48C3ABB9A7FA}"/>
              </a:ext>
            </a:extLst>
          </p:cNvPr>
          <p:cNvSpPr txBox="1">
            <a:spLocks/>
          </p:cNvSpPr>
          <p:nvPr/>
        </p:nvSpPr>
        <p:spPr>
          <a:xfrm>
            <a:off x="7324125" y="1910889"/>
            <a:ext cx="1498862" cy="509300"/>
          </a:xfrm>
          <a:prstGeom prst="rect">
            <a:avLst/>
          </a:prstGeom>
          <a:noFill/>
        </p:spPr>
        <p:txBody>
          <a:bodyPr lIns="0" tIns="0" rIns="0" bIns="0" anchor="ctr" anchorCtr="0"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prstClr val="white"/>
                </a:solidFill>
                <a:latin typeface="Arial"/>
                <a:cs typeface="Arial"/>
              </a:rPr>
              <a:t>Custom Insights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BD838ED5-4855-4342-AE14-1CE4E58E4F9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4473" y="1254564"/>
            <a:ext cx="1167172" cy="478702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D41D455F-631F-4185-871F-75558FCC57DA}"/>
              </a:ext>
            </a:extLst>
          </p:cNvPr>
          <p:cNvSpPr txBox="1">
            <a:spLocks/>
          </p:cNvSpPr>
          <p:nvPr/>
        </p:nvSpPr>
        <p:spPr>
          <a:xfrm>
            <a:off x="7135368" y="2470245"/>
            <a:ext cx="1794623" cy="1542197"/>
          </a:xfrm>
          <a:prstGeom prst="rect">
            <a:avLst/>
          </a:prstGeom>
        </p:spPr>
        <p:txBody>
          <a:bodyPr lIns="0" tIns="0" rIns="0" bIns="0" anchor="t" anchorCtr="0"/>
          <a:lstStyle>
            <a:defPPr>
              <a:defRPr lang="en-US"/>
            </a:defPPr>
            <a:lvl1pPr algn="ctr">
              <a:lnSpc>
                <a:spcPct val="80000"/>
              </a:lnSpc>
              <a:spcBef>
                <a:spcPts val="0"/>
              </a:spcBef>
              <a:buNone/>
              <a:defRPr sz="1200">
                <a:solidFill>
                  <a:srgbClr val="636464"/>
                </a:solidFill>
                <a:latin typeface="Arial"/>
                <a:ea typeface="+mj-ea"/>
                <a:cs typeface="Arial"/>
              </a:defRPr>
            </a:lvl1pPr>
          </a:lstStyle>
          <a:p>
            <a:pPr algn="l" defTabSz="685783">
              <a:lnSpc>
                <a:spcPct val="100000"/>
              </a:lnSpc>
            </a:pPr>
            <a:r>
              <a:rPr lang="en-US" sz="1400" dirty="0">
                <a:solidFill>
                  <a:prstClr val="white"/>
                </a:solidFill>
              </a:rPr>
              <a:t>Utilizing our travel data, </a:t>
            </a:r>
            <a:r>
              <a:rPr lang="en-US" sz="1400" dirty="0" err="1">
                <a:solidFill>
                  <a:prstClr val="white"/>
                </a:solidFill>
              </a:rPr>
              <a:t>Sojern</a:t>
            </a:r>
            <a:r>
              <a:rPr lang="en-US" sz="1400" dirty="0">
                <a:solidFill>
                  <a:prstClr val="white"/>
                </a:solidFill>
              </a:rPr>
              <a:t> is able to provide custom insights to assist with future campaign planning as added value.</a:t>
            </a:r>
          </a:p>
        </p:txBody>
      </p:sp>
    </p:spTree>
    <p:extLst>
      <p:ext uri="{BB962C8B-B14F-4D97-AF65-F5344CB8AC3E}">
        <p14:creationId xmlns:p14="http://schemas.microsoft.com/office/powerpoint/2010/main" val="2237107852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/>
        </p:nvSpPr>
        <p:spPr>
          <a:xfrm>
            <a:off x="228600" y="102868"/>
            <a:ext cx="8668800" cy="749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Font typeface="Arial"/>
              <a:buNone/>
            </a:pPr>
            <a:endParaRPr sz="3600" b="1"/>
          </a:p>
        </p:txBody>
      </p:sp>
      <p:sp>
        <p:nvSpPr>
          <p:cNvPr id="178" name="Shape 178"/>
          <p:cNvSpPr txBox="1"/>
          <p:nvPr/>
        </p:nvSpPr>
        <p:spPr>
          <a:xfrm>
            <a:off x="152398" y="4524200"/>
            <a:ext cx="4650300" cy="26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Roboto"/>
              <a:buNone/>
            </a:pPr>
            <a:r>
              <a:rPr lang="en" sz="900" b="0" i="0" u="none" strike="noStrike" cap="none">
                <a:solidFill>
                  <a:schemeClr val="dk2"/>
                </a:solidFill>
              </a:rPr>
              <a:t>Source: Sojern Internal Data, </a:t>
            </a:r>
            <a:r>
              <a:rPr lang="en" sz="900">
                <a:solidFill>
                  <a:schemeClr val="dk2"/>
                </a:solidFill>
              </a:rPr>
              <a:t>US </a:t>
            </a:r>
            <a:r>
              <a:rPr lang="en" sz="900" b="0" i="0" u="none" strike="noStrike" cap="none">
                <a:solidFill>
                  <a:schemeClr val="dk2"/>
                </a:solidFill>
              </a:rPr>
              <a:t>IP, </a:t>
            </a:r>
            <a:r>
              <a:rPr lang="en" sz="900">
                <a:solidFill>
                  <a:schemeClr val="dk2"/>
                </a:solidFill>
              </a:rPr>
              <a:t>January 2017 - September 2017</a:t>
            </a:r>
            <a:r>
              <a:rPr lang="en" sz="900" b="0" i="0" u="none" strike="noStrike" cap="none">
                <a:solidFill>
                  <a:schemeClr val="dk2"/>
                </a:solidFill>
              </a:rPr>
              <a:t> 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228600" y="102869"/>
            <a:ext cx="8668800" cy="7497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Device Lead Time (in Days)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b="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From US IPs to Idaho</a:t>
            </a:r>
          </a:p>
        </p:txBody>
      </p:sp>
      <p:pic>
        <p:nvPicPr>
          <p:cNvPr id="180" name="Shape 1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313" y="1304136"/>
            <a:ext cx="8509076" cy="28017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599173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SOJERN-TEMPLATE">
  <a:themeElements>
    <a:clrScheme name="Custom 11">
      <a:dk1>
        <a:srgbClr val="464646"/>
      </a:dk1>
      <a:lt1>
        <a:srgbClr val="FFFFFF"/>
      </a:lt1>
      <a:dk2>
        <a:srgbClr val="777777"/>
      </a:dk2>
      <a:lt2>
        <a:srgbClr val="F7F7F7"/>
      </a:lt2>
      <a:accent1>
        <a:srgbClr val="FF6600"/>
      </a:accent1>
      <a:accent2>
        <a:srgbClr val="FFB528"/>
      </a:accent2>
      <a:accent3>
        <a:srgbClr val="C60D20"/>
      </a:accent3>
      <a:accent4>
        <a:srgbClr val="00B2C0"/>
      </a:accent4>
      <a:accent5>
        <a:srgbClr val="2EBC24"/>
      </a:accent5>
      <a:accent6>
        <a:srgbClr val="1787DE"/>
      </a:accent6>
      <a:hlink>
        <a:srgbClr val="FF6600"/>
      </a:hlink>
      <a:folHlink>
        <a:srgbClr val="63636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err="1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ojern Powerpoint Template" id="{DEE4AE7D-5471-3845-85CE-C82E1A7CBD80}" vid="{FC811321-FA22-0441-8ED3-D6C90BF39A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Sojern Powerpoint Template</Template>
  <TotalTime>1147</TotalTime>
  <Words>667</Words>
  <Application>Microsoft Office PowerPoint</Application>
  <PresentationFormat>On-screen Show (16:9)</PresentationFormat>
  <Paragraphs>99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Gulim</vt:lpstr>
      <vt:lpstr>Gulim</vt:lpstr>
      <vt:lpstr>MS PGothic</vt:lpstr>
      <vt:lpstr>Arial</vt:lpstr>
      <vt:lpstr>Calibri</vt:lpstr>
      <vt:lpstr>Courier New</vt:lpstr>
      <vt:lpstr>Noto Sans</vt:lpstr>
      <vt:lpstr>Noto Sans Symbols</vt:lpstr>
      <vt:lpstr>Roboto</vt:lpstr>
      <vt:lpstr>Wingdings</vt:lpstr>
      <vt:lpstr>SOJERN-TEMPLATE</vt:lpstr>
      <vt:lpstr>Sojern</vt:lpstr>
      <vt:lpstr>Travel’s Direct Demand Engine</vt:lpstr>
      <vt:lpstr>PowerPoint Presentation</vt:lpstr>
      <vt:lpstr>Data-Driven Marketing</vt:lpstr>
      <vt:lpstr>Sojern is the first and only travel company to become a DoubleClick Certified Marketing Partner</vt:lpstr>
      <vt:lpstr>Benefits for our Valued Customers</vt:lpstr>
      <vt:lpstr>Who We Work With</vt:lpstr>
      <vt:lpstr>PowerPoint Presentation</vt:lpstr>
      <vt:lpstr>Device Lead Time (in Days) From US IPs to Idaho</vt:lpstr>
      <vt:lpstr>Post Campaign Analytics</vt:lpstr>
      <vt:lpstr>Customer Profile Report</vt:lpstr>
      <vt:lpstr>Why Sojern?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Unlocking the Power of Digital Marketing to Drive Direct Hotel Bookings</dc:title>
  <dc:creator>Eugene Wang</dc:creator>
  <cp:lastModifiedBy>Meredith Dillon</cp:lastModifiedBy>
  <cp:revision>22</cp:revision>
  <dcterms:created xsi:type="dcterms:W3CDTF">2017-09-03T04:07:08Z</dcterms:created>
  <dcterms:modified xsi:type="dcterms:W3CDTF">2017-10-14T00:44:45Z</dcterms:modified>
</cp:coreProperties>
</file>